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9" r:id="rId4"/>
    <p:sldId id="258" r:id="rId5"/>
    <p:sldId id="260" r:id="rId6"/>
    <p:sldId id="272" r:id="rId7"/>
    <p:sldId id="278" r:id="rId8"/>
    <p:sldId id="279" r:id="rId9"/>
    <p:sldId id="280" r:id="rId10"/>
    <p:sldId id="297" r:id="rId11"/>
    <p:sldId id="298" r:id="rId12"/>
    <p:sldId id="299" r:id="rId13"/>
    <p:sldId id="285" r:id="rId14"/>
    <p:sldId id="283" r:id="rId15"/>
    <p:sldId id="281" r:id="rId16"/>
    <p:sldId id="282" r:id="rId17"/>
    <p:sldId id="284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96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68" r:id="rId37"/>
    <p:sldId id="269" r:id="rId38"/>
    <p:sldId id="270" r:id="rId39"/>
    <p:sldId id="271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5"/>
    <p:restoredTop sz="94595"/>
  </p:normalViewPr>
  <p:slideViewPr>
    <p:cSldViewPr snapToGrid="0">
      <p:cViewPr>
        <p:scale>
          <a:sx n="83" d="100"/>
          <a:sy n="83" d="100"/>
        </p:scale>
        <p:origin x="976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B50A-0E65-384C-BAFD-840EA4574E2F}" type="datetimeFigureOut">
              <a:rPr lang="en-US" smtClean="0"/>
              <a:t>9/1/17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1D-17CA-B147-88ED-7BA7466B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E8B9-F2F3-6448-991D-5CBF074E93E4}" type="datetimeFigureOut">
              <a:rPr lang="en-US" smtClean="0"/>
              <a:t>9/1/17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D2E5-F691-9B44-951E-88C3CB78D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USITC, US Trade Policy since 1934,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2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</a:t>
            </a:r>
            <a:r>
              <a:rPr lang="en-US" dirty="0" err="1" smtClean="0"/>
              <a:t>Autor</a:t>
            </a:r>
            <a:r>
              <a:rPr lang="en-US" smtClean="0"/>
              <a:t>, Dorn,</a:t>
            </a:r>
            <a:r>
              <a:rPr lang="en-US" baseline="0" smtClean="0"/>
              <a:t> Hanson, Annual Review of Economics, 2016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7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AFL-CIO, "NAFTA at 20," March 2014.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4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7D20E-B92A-9F4B-BFAC-6BD3E5BC8CEB}" type="slidenum">
              <a:rPr lang="en-US"/>
              <a:pPr/>
              <a:t>26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 of data in slide and following:  IMF IFS online</a:t>
            </a:r>
          </a:p>
        </p:txBody>
      </p:sp>
    </p:spTree>
    <p:extLst>
      <p:ext uri="{BB962C8B-B14F-4D97-AF65-F5344CB8AC3E}">
        <p14:creationId xmlns:p14="http://schemas.microsoft.com/office/powerpoint/2010/main" val="118317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USITC, US Trade Policy since 1934,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Autor</a:t>
            </a:r>
            <a:r>
              <a:rPr lang="en-US" dirty="0" smtClean="0"/>
              <a:t>, Dorn,</a:t>
            </a:r>
            <a:r>
              <a:rPr lang="en-US" baseline="0" dirty="0" smtClean="0"/>
              <a:t> Hanson, Annual Review of Economics,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www.marketwatch.com</a:t>
            </a:r>
            <a:r>
              <a:rPr lang="en-US" dirty="0" smtClean="0"/>
              <a:t>/story/us-manufacturing-dead-output-has-doubled-in-three-decades-2016-03-28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1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fred.stlouisfed.org</a:t>
            </a:r>
            <a:r>
              <a:rPr lang="en-US" dirty="0" smtClean="0"/>
              <a:t>/graph/?g=8ej8&amp;&amp;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fred.stlouisfed.org&amp;utm_medium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Referral&amp;utm_term</a:t>
            </a:r>
            <a:r>
              <a:rPr lang="en-US" dirty="0" smtClean="0"/>
              <a:t>=</a:t>
            </a:r>
            <a:r>
              <a:rPr lang="en-US" dirty="0" err="1" smtClean="0"/>
              <a:t>related_resources&amp;utm_content</a:t>
            </a:r>
            <a:r>
              <a:rPr lang="en-US" dirty="0" smtClean="0"/>
              <a:t>=&amp;</a:t>
            </a:r>
            <a:r>
              <a:rPr lang="en-US" dirty="0" err="1" smtClean="0"/>
              <a:t>utm_campaign</a:t>
            </a:r>
            <a:r>
              <a:rPr lang="en-US" dirty="0" smtClean="0"/>
              <a:t>=graph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5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tradingeconomics.com</a:t>
            </a:r>
            <a:r>
              <a:rPr lang="en-US" dirty="0" smtClean="0"/>
              <a:t>/united-states/labor-force-participation-rate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22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AFL-CIO, "NAFTA at 20," March 2014.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9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AFL-CIO, "NAFTA at 20," March 2014.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3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</a:t>
            </a:r>
            <a:r>
              <a:rPr lang="en-US" dirty="0" err="1" smtClean="0"/>
              <a:t>Autor</a:t>
            </a:r>
            <a:r>
              <a:rPr lang="en-US" dirty="0" smtClean="0"/>
              <a:t>, Dorn,</a:t>
            </a:r>
            <a:r>
              <a:rPr lang="en-US" baseline="0" dirty="0" smtClean="0"/>
              <a:t> Hanson, Annual Review of Economics, 2016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0" y="1576325"/>
            <a:ext cx="3729173" cy="53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2510"/>
            <a:ext cx="7772400" cy="1470025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5477"/>
            <a:ext cx="2057400" cy="51406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5477"/>
            <a:ext cx="6019800" cy="514068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F7800B7-0F54-714A-8F90-27290BB23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695"/>
            <a:ext cx="4040188" cy="68008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3841"/>
            <a:ext cx="4040188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0695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3841"/>
            <a:ext cx="4041775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476"/>
            <a:ext cx="3008313" cy="1000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477"/>
            <a:ext cx="5111750" cy="514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5708"/>
            <a:ext cx="3008313" cy="4140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5475"/>
            <a:ext cx="5486400" cy="3742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233368"/>
                </a:solidFill>
              </a:defRPr>
            </a:lvl1pPr>
          </a:lstStyle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5590"/>
            <a:ext cx="2485812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 smtClean="0">
                <a:solidFill>
                  <a:srgbClr val="233368"/>
                </a:solidFill>
                <a:latin typeface="Cambria"/>
                <a:cs typeface="Cambria"/>
              </a:rPr>
              <a:t>www.fordschool.umich.edu</a:t>
            </a:r>
            <a:endParaRPr lang="en-US" sz="1100" dirty="0">
              <a:solidFill>
                <a:srgbClr val="23336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883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5.xls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6.xls"/><Relationship Id="rId4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8.xls"/><Relationship Id="rId4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2" y="2324746"/>
            <a:ext cx="7772400" cy="1232747"/>
          </a:xfrm>
        </p:spPr>
        <p:txBody>
          <a:bodyPr>
            <a:noAutofit/>
          </a:bodyPr>
          <a:lstStyle/>
          <a:p>
            <a:r>
              <a:rPr lang="en-US" sz="3600" dirty="0"/>
              <a:t>What should be the future direction of United States trade policy?</a:t>
            </a:r>
            <a:r>
              <a:rPr lang="en-US" sz="3600" dirty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45375"/>
            <a:ext cx="7772400" cy="7160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Alan V. Deardorff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645064"/>
            <a:ext cx="7772400" cy="1297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</a:t>
            </a:r>
            <a:r>
              <a:rPr lang="en-US" dirty="0" smtClean="0"/>
              <a:t>presentation to</a:t>
            </a:r>
          </a:p>
          <a:p>
            <a:r>
              <a:rPr lang="en-US" dirty="0"/>
              <a:t>Washtenaw County Democratic Party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September 6,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859617"/>
            <a:ext cx="7404100" cy="572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84" y="0"/>
            <a:ext cx="3223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 </a:t>
            </a:r>
            <a:r>
              <a:rPr lang="en-US" sz="3200" smtClean="0"/>
              <a:t>Manufacturing Output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1371"/>
            <a:ext cx="9144000" cy="3055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84" y="0"/>
            <a:ext cx="3223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 Unemployment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04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339850"/>
            <a:ext cx="8928100" cy="41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84" y="0"/>
            <a:ext cx="3223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 Labor Force Participation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02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63500"/>
            <a:ext cx="59817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1123950"/>
            <a:ext cx="6121400" cy="461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63" y="154983"/>
            <a:ext cx="266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 Unions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65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68450"/>
            <a:ext cx="7162800" cy="372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62" y="154983"/>
            <a:ext cx="3285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China manufacturing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45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1593850"/>
            <a:ext cx="6870700" cy="367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62" y="154983"/>
            <a:ext cx="3099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 and China</a:t>
            </a:r>
          </a:p>
          <a:p>
            <a:r>
              <a:rPr lang="en-US" sz="3200" dirty="0" smtClean="0"/>
              <a:t>Current Account Balances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13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49" y="149817"/>
            <a:ext cx="61849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Trade Policy </a:t>
            </a:r>
            <a:r>
              <a:rPr lang="en-US" dirty="0" smtClean="0"/>
              <a:t>Future:  </a:t>
            </a:r>
            <a:br>
              <a:rPr lang="en-US" dirty="0" smtClean="0"/>
            </a:br>
            <a:r>
              <a:rPr lang="en-US" dirty="0" smtClean="0"/>
              <a:t>Without Trump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multilateral liberalization?</a:t>
            </a:r>
          </a:p>
          <a:p>
            <a:pPr lvl="1"/>
            <a:r>
              <a:rPr lang="en-US" dirty="0" smtClean="0"/>
              <a:t>No.  </a:t>
            </a:r>
          </a:p>
          <a:p>
            <a:pPr lvl="1"/>
            <a:r>
              <a:rPr lang="en-US" dirty="0" smtClean="0"/>
              <a:t>Attempt of Doha Round failed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Trade Policy </a:t>
            </a:r>
            <a:r>
              <a:rPr lang="en-US" dirty="0" smtClean="0"/>
              <a:t>Future:  </a:t>
            </a:r>
            <a:br>
              <a:rPr lang="en-US" dirty="0" smtClean="0"/>
            </a:br>
            <a:r>
              <a:rPr lang="en-US" dirty="0" smtClean="0"/>
              <a:t>Without Trump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regional agreements?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Trans-Pacific Partnership (12 countries)</a:t>
            </a:r>
          </a:p>
          <a:p>
            <a:pPr lvl="1"/>
            <a:r>
              <a:rPr lang="en-US" dirty="0" smtClean="0"/>
              <a:t>Trans-Atlantic Trade and Investment Partnership (US and EU)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 Trade </a:t>
            </a:r>
            <a:r>
              <a:rPr lang="en-US" dirty="0"/>
              <a:t>P</a:t>
            </a:r>
            <a:r>
              <a:rPr lang="en-US" dirty="0" smtClean="0"/>
              <a:t>olicy Past</a:t>
            </a:r>
          </a:p>
          <a:p>
            <a:pPr lvl="1"/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Performance</a:t>
            </a:r>
          </a:p>
          <a:p>
            <a:r>
              <a:rPr lang="en-US" dirty="0" smtClean="0"/>
              <a:t>US Trade </a:t>
            </a:r>
            <a:r>
              <a:rPr lang="en-US" dirty="0"/>
              <a:t>P</a:t>
            </a:r>
            <a:r>
              <a:rPr lang="en-US" dirty="0" smtClean="0"/>
              <a:t>olicy Future</a:t>
            </a:r>
          </a:p>
          <a:p>
            <a:pPr lvl="1"/>
            <a:r>
              <a:rPr lang="en-US" dirty="0" smtClean="0"/>
              <a:t>Without Trump</a:t>
            </a:r>
          </a:p>
          <a:p>
            <a:pPr lvl="1"/>
            <a:r>
              <a:rPr lang="en-US" dirty="0" smtClean="0"/>
              <a:t>With Trump</a:t>
            </a:r>
          </a:p>
          <a:p>
            <a:pPr lvl="2"/>
            <a:r>
              <a:rPr lang="en-US" dirty="0" smtClean="0"/>
              <a:t>Addressing the trade deficit</a:t>
            </a:r>
          </a:p>
          <a:p>
            <a:pPr lvl="2"/>
            <a:r>
              <a:rPr lang="en-US" dirty="0" smtClean="0"/>
              <a:t>Renegotiating NAFTA</a:t>
            </a:r>
          </a:p>
          <a:p>
            <a:pPr lvl="2"/>
            <a:r>
              <a:rPr lang="en-US" dirty="0" smtClean="0"/>
              <a:t>Other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Trade Policy </a:t>
            </a:r>
            <a:r>
              <a:rPr lang="en-US" dirty="0" smtClean="0"/>
              <a:t>Future:  </a:t>
            </a:r>
            <a:br>
              <a:rPr lang="en-US" dirty="0" smtClean="0"/>
            </a:br>
            <a:r>
              <a:rPr lang="en-US" dirty="0" smtClean="0"/>
              <a:t>Without Trump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 support for World Trade Organization</a:t>
            </a:r>
          </a:p>
          <a:p>
            <a:pPr lvl="1"/>
            <a:r>
              <a:rPr lang="en-US" dirty="0" smtClean="0"/>
              <a:t>US would take its disputes to the WTO</a:t>
            </a:r>
          </a:p>
          <a:p>
            <a:pPr lvl="1"/>
            <a:r>
              <a:rPr lang="en-US" dirty="0" smtClean="0"/>
              <a:t>US would work with other WTO members to advance the cause of trade with smaller agreements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Trade Policy </a:t>
            </a:r>
            <a:r>
              <a:rPr lang="en-US" dirty="0" smtClean="0"/>
              <a:t>Future:  </a:t>
            </a:r>
            <a:br>
              <a:rPr lang="en-US" dirty="0" smtClean="0"/>
            </a:br>
            <a:r>
              <a:rPr lang="en-US" dirty="0" smtClean="0"/>
              <a:t>Without Trump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Continued use of WTO-permitted trade remedies (“trade law enforcement”)</a:t>
            </a:r>
          </a:p>
          <a:p>
            <a:pPr lvl="1"/>
            <a:r>
              <a:rPr lang="en-US" dirty="0" smtClean="0"/>
              <a:t>Safeguards tariffs</a:t>
            </a:r>
          </a:p>
          <a:p>
            <a:pPr lvl="2"/>
            <a:r>
              <a:rPr lang="en-US" dirty="0" smtClean="0"/>
              <a:t>Against imports causing injury</a:t>
            </a:r>
          </a:p>
          <a:p>
            <a:pPr lvl="1"/>
            <a:r>
              <a:rPr lang="en-US" dirty="0" smtClean="0"/>
              <a:t>Anti-dumping duties</a:t>
            </a:r>
          </a:p>
          <a:p>
            <a:pPr lvl="2"/>
            <a:r>
              <a:rPr lang="en-US" dirty="0" smtClean="0"/>
              <a:t>Against imports “unfairly priced”</a:t>
            </a:r>
          </a:p>
          <a:p>
            <a:pPr lvl="1"/>
            <a:r>
              <a:rPr lang="en-US" dirty="0" smtClean="0"/>
              <a:t>Countervailing duties</a:t>
            </a:r>
          </a:p>
          <a:p>
            <a:pPr lvl="2"/>
            <a:r>
              <a:rPr lang="en-US" dirty="0" smtClean="0"/>
              <a:t>Against subsidized imports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Trump Trade Policy:  </a:t>
            </a:r>
            <a:br>
              <a:rPr lang="en-US" dirty="0" smtClean="0"/>
            </a:br>
            <a:r>
              <a:rPr lang="en-US" dirty="0" smtClean="0"/>
              <a:t>Trade Deficits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priority:  Reduce US trade deficits</a:t>
            </a:r>
          </a:p>
          <a:p>
            <a:pPr lvl="1"/>
            <a:r>
              <a:rPr lang="en-US" dirty="0" smtClean="0"/>
              <a:t>Overall trade deficit with the world</a:t>
            </a:r>
          </a:p>
          <a:p>
            <a:pPr lvl="1"/>
            <a:r>
              <a:rPr lang="en-US" dirty="0" smtClean="0"/>
              <a:t>Bilateral trade deficits with China, Mexico, Canada, etc.</a:t>
            </a:r>
          </a:p>
          <a:p>
            <a:pPr lvl="1"/>
            <a:r>
              <a:rPr lang="en-US" dirty="0" smtClean="0"/>
              <a:t>Trump blames trade agreements (NAFTA, WTO) for being unfair to US and causing these deficits</a:t>
            </a:r>
          </a:p>
          <a:p>
            <a:pPr lvl="1"/>
            <a:r>
              <a:rPr lang="en-US" dirty="0" smtClean="0"/>
              <a:t>Says that deficits, in turn, cost US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Trump Trade Policy:  </a:t>
            </a:r>
            <a:br>
              <a:rPr lang="en-US" dirty="0"/>
            </a:br>
            <a:r>
              <a:rPr lang="en-US" dirty="0"/>
              <a:t>Trade Deficits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 he reduce US trade deficits?</a:t>
            </a:r>
          </a:p>
          <a:p>
            <a:pPr lvl="1"/>
            <a:r>
              <a:rPr lang="en-US" dirty="0" smtClean="0"/>
              <a:t>No!  Not with tariffs or trade restrictions.</a:t>
            </a:r>
          </a:p>
          <a:p>
            <a:pPr lvl="1"/>
            <a:r>
              <a:rPr lang="en-US" dirty="0" smtClean="0"/>
              <a:t>Overall trade deficit equals</a:t>
            </a:r>
          </a:p>
          <a:p>
            <a:pPr lvl="2"/>
            <a:r>
              <a:rPr lang="en-US" dirty="0" smtClean="0"/>
              <a:t>Imports minus exports</a:t>
            </a:r>
          </a:p>
          <a:p>
            <a:pPr lvl="2"/>
            <a:r>
              <a:rPr lang="en-US" dirty="0"/>
              <a:t>What we buy minus what we produce</a:t>
            </a:r>
          </a:p>
          <a:p>
            <a:pPr lvl="2"/>
            <a:r>
              <a:rPr lang="en-US" dirty="0" smtClean="0"/>
              <a:t>Spending minus income</a:t>
            </a:r>
          </a:p>
          <a:p>
            <a:pPr lvl="1"/>
            <a:r>
              <a:rPr lang="en-US" dirty="0" smtClean="0"/>
              <a:t>No trade agreement (or trade policy) will change the fact that the US spends more than its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Trump Trade Policy:  </a:t>
            </a:r>
            <a:br>
              <a:rPr lang="en-US"/>
            </a:br>
            <a:r>
              <a:rPr lang="en-US"/>
              <a:t>Trade Deficits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Bilateral trade deficits with individual countries?</a:t>
            </a:r>
          </a:p>
          <a:p>
            <a:pPr lvl="1"/>
            <a:r>
              <a:rPr lang="en-US" dirty="0" smtClean="0"/>
              <a:t>Yes, perhaps.  </a:t>
            </a:r>
          </a:p>
          <a:p>
            <a:pPr lvl="1"/>
            <a:r>
              <a:rPr lang="en-US" dirty="0" smtClean="0"/>
              <a:t>The sum of all bilateral deficits must equal the total, and that won’t change, unless it reduces US spending</a:t>
            </a:r>
          </a:p>
          <a:p>
            <a:pPr lvl="1"/>
            <a:r>
              <a:rPr lang="en-US" dirty="0" smtClean="0"/>
              <a:t>But policies can re-direct our imports from one country to another</a:t>
            </a:r>
          </a:p>
          <a:p>
            <a:pPr lvl="1"/>
            <a:r>
              <a:rPr lang="en-US" dirty="0" smtClean="0"/>
              <a:t>Example, if we cut our imports from Mexico, we’ll buy that much more from someone else (China?)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Trump Trade Policy:  </a:t>
            </a:r>
            <a:br>
              <a:rPr lang="en-US" dirty="0"/>
            </a:br>
            <a:r>
              <a:rPr lang="en-US" dirty="0" smtClean="0"/>
              <a:t>NAFTA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Trump called NAFTA:</a:t>
            </a:r>
            <a:r>
              <a:rPr lang="en-US" dirty="0">
                <a:solidFill>
                  <a:srgbClr val="FF0000"/>
                </a:solidFill>
              </a:rPr>
              <a:t> “The single worst trade deal ever approved in this country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1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A8CA-EE39-7143-9ADB-E0442E1EAE9D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517135" name="Group 15"/>
          <p:cNvGrpSpPr>
            <a:grpSpLocks noChangeAspect="1"/>
          </p:cNvGrpSpPr>
          <p:nvPr/>
        </p:nvGrpSpPr>
        <p:grpSpPr bwMode="auto">
          <a:xfrm>
            <a:off x="533400" y="1676400"/>
            <a:ext cx="8077200" cy="4549775"/>
            <a:chOff x="336" y="1056"/>
            <a:chExt cx="5088" cy="2866"/>
          </a:xfrm>
        </p:grpSpPr>
        <p:sp>
          <p:nvSpPr>
            <p:cNvPr id="51713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36" y="1056"/>
              <a:ext cx="5088" cy="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6" name="Rectangle 16"/>
            <p:cNvSpPr>
              <a:spLocks noChangeArrowheads="1"/>
            </p:cNvSpPr>
            <p:nvPr/>
          </p:nvSpPr>
          <p:spPr bwMode="auto">
            <a:xfrm>
              <a:off x="392" y="1112"/>
              <a:ext cx="4965" cy="275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7" name="Rectangle 17"/>
            <p:cNvSpPr>
              <a:spLocks noChangeArrowheads="1"/>
            </p:cNvSpPr>
            <p:nvPr/>
          </p:nvSpPr>
          <p:spPr bwMode="auto">
            <a:xfrm>
              <a:off x="1302" y="2011"/>
              <a:ext cx="3955" cy="106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8" name="Line 18"/>
            <p:cNvSpPr>
              <a:spLocks noChangeShapeType="1"/>
            </p:cNvSpPr>
            <p:nvPr/>
          </p:nvSpPr>
          <p:spPr bwMode="auto">
            <a:xfrm>
              <a:off x="1302" y="2867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9" name="Line 19"/>
            <p:cNvSpPr>
              <a:spLocks noChangeShapeType="1"/>
            </p:cNvSpPr>
            <p:nvPr/>
          </p:nvSpPr>
          <p:spPr bwMode="auto">
            <a:xfrm>
              <a:off x="1302" y="2656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0" name="Line 20"/>
            <p:cNvSpPr>
              <a:spLocks noChangeShapeType="1"/>
            </p:cNvSpPr>
            <p:nvPr/>
          </p:nvSpPr>
          <p:spPr bwMode="auto">
            <a:xfrm>
              <a:off x="1302" y="2433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1" name="Line 21"/>
            <p:cNvSpPr>
              <a:spLocks noChangeShapeType="1"/>
            </p:cNvSpPr>
            <p:nvPr/>
          </p:nvSpPr>
          <p:spPr bwMode="auto">
            <a:xfrm>
              <a:off x="1302" y="2222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2" name="Line 22"/>
            <p:cNvSpPr>
              <a:spLocks noChangeShapeType="1"/>
            </p:cNvSpPr>
            <p:nvPr/>
          </p:nvSpPr>
          <p:spPr bwMode="auto">
            <a:xfrm>
              <a:off x="1302" y="2011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3" name="Rectangle 23"/>
            <p:cNvSpPr>
              <a:spLocks noChangeArrowheads="1"/>
            </p:cNvSpPr>
            <p:nvPr/>
          </p:nvSpPr>
          <p:spPr bwMode="auto">
            <a:xfrm>
              <a:off x="1302" y="2011"/>
              <a:ext cx="3955" cy="1067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4" name="Line 24"/>
            <p:cNvSpPr>
              <a:spLocks noChangeShapeType="1"/>
            </p:cNvSpPr>
            <p:nvPr/>
          </p:nvSpPr>
          <p:spPr bwMode="auto">
            <a:xfrm>
              <a:off x="1302" y="2011"/>
              <a:ext cx="1" cy="10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5" name="Line 25"/>
            <p:cNvSpPr>
              <a:spLocks noChangeShapeType="1"/>
            </p:cNvSpPr>
            <p:nvPr/>
          </p:nvSpPr>
          <p:spPr bwMode="auto">
            <a:xfrm>
              <a:off x="1258" y="307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6" name="Line 26"/>
            <p:cNvSpPr>
              <a:spLocks noChangeShapeType="1"/>
            </p:cNvSpPr>
            <p:nvPr/>
          </p:nvSpPr>
          <p:spPr bwMode="auto">
            <a:xfrm>
              <a:off x="1258" y="286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7" name="Line 27"/>
            <p:cNvSpPr>
              <a:spLocks noChangeShapeType="1"/>
            </p:cNvSpPr>
            <p:nvPr/>
          </p:nvSpPr>
          <p:spPr bwMode="auto">
            <a:xfrm>
              <a:off x="1258" y="265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8" name="Line 28"/>
            <p:cNvSpPr>
              <a:spLocks noChangeShapeType="1"/>
            </p:cNvSpPr>
            <p:nvPr/>
          </p:nvSpPr>
          <p:spPr bwMode="auto">
            <a:xfrm>
              <a:off x="1258" y="243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9" name="Line 29"/>
            <p:cNvSpPr>
              <a:spLocks noChangeShapeType="1"/>
            </p:cNvSpPr>
            <p:nvPr/>
          </p:nvSpPr>
          <p:spPr bwMode="auto">
            <a:xfrm>
              <a:off x="1258" y="2222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0" name="Line 30"/>
            <p:cNvSpPr>
              <a:spLocks noChangeShapeType="1"/>
            </p:cNvSpPr>
            <p:nvPr/>
          </p:nvSpPr>
          <p:spPr bwMode="auto">
            <a:xfrm>
              <a:off x="1258" y="201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1" name="Line 31"/>
            <p:cNvSpPr>
              <a:spLocks noChangeShapeType="1"/>
            </p:cNvSpPr>
            <p:nvPr/>
          </p:nvSpPr>
          <p:spPr bwMode="auto">
            <a:xfrm>
              <a:off x="1302" y="3078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2" name="Line 32"/>
            <p:cNvSpPr>
              <a:spLocks noChangeShapeType="1"/>
            </p:cNvSpPr>
            <p:nvPr/>
          </p:nvSpPr>
          <p:spPr bwMode="auto">
            <a:xfrm flipV="1">
              <a:off x="13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3" name="Line 33"/>
            <p:cNvSpPr>
              <a:spLocks noChangeShapeType="1"/>
            </p:cNvSpPr>
            <p:nvPr/>
          </p:nvSpPr>
          <p:spPr bwMode="auto">
            <a:xfrm flipV="1">
              <a:off x="13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4" name="Line 34"/>
            <p:cNvSpPr>
              <a:spLocks noChangeShapeType="1"/>
            </p:cNvSpPr>
            <p:nvPr/>
          </p:nvSpPr>
          <p:spPr bwMode="auto">
            <a:xfrm flipV="1">
              <a:off x="141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5" name="Line 35"/>
            <p:cNvSpPr>
              <a:spLocks noChangeShapeType="1"/>
            </p:cNvSpPr>
            <p:nvPr/>
          </p:nvSpPr>
          <p:spPr bwMode="auto">
            <a:xfrm flipV="1">
              <a:off x="14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6" name="Line 36"/>
            <p:cNvSpPr>
              <a:spLocks noChangeShapeType="1"/>
            </p:cNvSpPr>
            <p:nvPr/>
          </p:nvSpPr>
          <p:spPr bwMode="auto">
            <a:xfrm flipV="1">
              <a:off x="15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7" name="Line 37"/>
            <p:cNvSpPr>
              <a:spLocks noChangeShapeType="1"/>
            </p:cNvSpPr>
            <p:nvPr/>
          </p:nvSpPr>
          <p:spPr bwMode="auto">
            <a:xfrm flipV="1">
              <a:off x="15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8" name="Line 38"/>
            <p:cNvSpPr>
              <a:spLocks noChangeShapeType="1"/>
            </p:cNvSpPr>
            <p:nvPr/>
          </p:nvSpPr>
          <p:spPr bwMode="auto">
            <a:xfrm flipV="1">
              <a:off x="16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9" name="Line 39"/>
            <p:cNvSpPr>
              <a:spLocks noChangeShapeType="1"/>
            </p:cNvSpPr>
            <p:nvPr/>
          </p:nvSpPr>
          <p:spPr bwMode="auto">
            <a:xfrm flipV="1">
              <a:off x="17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0" name="Line 40"/>
            <p:cNvSpPr>
              <a:spLocks noChangeShapeType="1"/>
            </p:cNvSpPr>
            <p:nvPr/>
          </p:nvSpPr>
          <p:spPr bwMode="auto">
            <a:xfrm flipV="1">
              <a:off x="17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1" name="Line 41"/>
            <p:cNvSpPr>
              <a:spLocks noChangeShapeType="1"/>
            </p:cNvSpPr>
            <p:nvPr/>
          </p:nvSpPr>
          <p:spPr bwMode="auto">
            <a:xfrm flipV="1">
              <a:off x="18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2" name="Line 42"/>
            <p:cNvSpPr>
              <a:spLocks noChangeShapeType="1"/>
            </p:cNvSpPr>
            <p:nvPr/>
          </p:nvSpPr>
          <p:spPr bwMode="auto">
            <a:xfrm flipV="1">
              <a:off x="18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3" name="Line 43"/>
            <p:cNvSpPr>
              <a:spLocks noChangeShapeType="1"/>
            </p:cNvSpPr>
            <p:nvPr/>
          </p:nvSpPr>
          <p:spPr bwMode="auto">
            <a:xfrm flipV="1">
              <a:off x="19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4" name="Line 44"/>
            <p:cNvSpPr>
              <a:spLocks noChangeShapeType="1"/>
            </p:cNvSpPr>
            <p:nvPr/>
          </p:nvSpPr>
          <p:spPr bwMode="auto">
            <a:xfrm flipV="1">
              <a:off x="19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5" name="Line 45"/>
            <p:cNvSpPr>
              <a:spLocks noChangeShapeType="1"/>
            </p:cNvSpPr>
            <p:nvPr/>
          </p:nvSpPr>
          <p:spPr bwMode="auto">
            <a:xfrm flipV="1">
              <a:off x="20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6" name="Line 46"/>
            <p:cNvSpPr>
              <a:spLocks noChangeShapeType="1"/>
            </p:cNvSpPr>
            <p:nvPr/>
          </p:nvSpPr>
          <p:spPr bwMode="auto">
            <a:xfrm flipV="1">
              <a:off x="21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7" name="Line 47"/>
            <p:cNvSpPr>
              <a:spLocks noChangeShapeType="1"/>
            </p:cNvSpPr>
            <p:nvPr/>
          </p:nvSpPr>
          <p:spPr bwMode="auto">
            <a:xfrm flipV="1">
              <a:off x="21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8" name="Line 48"/>
            <p:cNvSpPr>
              <a:spLocks noChangeShapeType="1"/>
            </p:cNvSpPr>
            <p:nvPr/>
          </p:nvSpPr>
          <p:spPr bwMode="auto">
            <a:xfrm flipV="1">
              <a:off x="22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9" name="Line 49"/>
            <p:cNvSpPr>
              <a:spLocks noChangeShapeType="1"/>
            </p:cNvSpPr>
            <p:nvPr/>
          </p:nvSpPr>
          <p:spPr bwMode="auto">
            <a:xfrm flipV="1">
              <a:off x="22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0" name="Line 50"/>
            <p:cNvSpPr>
              <a:spLocks noChangeShapeType="1"/>
            </p:cNvSpPr>
            <p:nvPr/>
          </p:nvSpPr>
          <p:spPr bwMode="auto">
            <a:xfrm flipV="1">
              <a:off x="23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1" name="Line 51"/>
            <p:cNvSpPr>
              <a:spLocks noChangeShapeType="1"/>
            </p:cNvSpPr>
            <p:nvPr/>
          </p:nvSpPr>
          <p:spPr bwMode="auto">
            <a:xfrm flipV="1">
              <a:off x="23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2" name="Line 52"/>
            <p:cNvSpPr>
              <a:spLocks noChangeShapeType="1"/>
            </p:cNvSpPr>
            <p:nvPr/>
          </p:nvSpPr>
          <p:spPr bwMode="auto">
            <a:xfrm flipV="1">
              <a:off x="24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3" name="Line 53"/>
            <p:cNvSpPr>
              <a:spLocks noChangeShapeType="1"/>
            </p:cNvSpPr>
            <p:nvPr/>
          </p:nvSpPr>
          <p:spPr bwMode="auto">
            <a:xfrm flipV="1">
              <a:off x="25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4" name="Line 54"/>
            <p:cNvSpPr>
              <a:spLocks noChangeShapeType="1"/>
            </p:cNvSpPr>
            <p:nvPr/>
          </p:nvSpPr>
          <p:spPr bwMode="auto">
            <a:xfrm flipV="1">
              <a:off x="25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5" name="Line 55"/>
            <p:cNvSpPr>
              <a:spLocks noChangeShapeType="1"/>
            </p:cNvSpPr>
            <p:nvPr/>
          </p:nvSpPr>
          <p:spPr bwMode="auto">
            <a:xfrm flipV="1">
              <a:off x="26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6" name="Line 56"/>
            <p:cNvSpPr>
              <a:spLocks noChangeShapeType="1"/>
            </p:cNvSpPr>
            <p:nvPr/>
          </p:nvSpPr>
          <p:spPr bwMode="auto">
            <a:xfrm flipV="1">
              <a:off x="26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7" name="Line 57"/>
            <p:cNvSpPr>
              <a:spLocks noChangeShapeType="1"/>
            </p:cNvSpPr>
            <p:nvPr/>
          </p:nvSpPr>
          <p:spPr bwMode="auto">
            <a:xfrm flipV="1">
              <a:off x="27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8" name="Line 58"/>
            <p:cNvSpPr>
              <a:spLocks noChangeShapeType="1"/>
            </p:cNvSpPr>
            <p:nvPr/>
          </p:nvSpPr>
          <p:spPr bwMode="auto">
            <a:xfrm flipV="1">
              <a:off x="27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9" name="Line 59"/>
            <p:cNvSpPr>
              <a:spLocks noChangeShapeType="1"/>
            </p:cNvSpPr>
            <p:nvPr/>
          </p:nvSpPr>
          <p:spPr bwMode="auto">
            <a:xfrm flipV="1">
              <a:off x="28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0" name="Line 60"/>
            <p:cNvSpPr>
              <a:spLocks noChangeShapeType="1"/>
            </p:cNvSpPr>
            <p:nvPr/>
          </p:nvSpPr>
          <p:spPr bwMode="auto">
            <a:xfrm flipV="1">
              <a:off x="29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1" name="Line 61"/>
            <p:cNvSpPr>
              <a:spLocks noChangeShapeType="1"/>
            </p:cNvSpPr>
            <p:nvPr/>
          </p:nvSpPr>
          <p:spPr bwMode="auto">
            <a:xfrm flipV="1">
              <a:off x="29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2" name="Line 62"/>
            <p:cNvSpPr>
              <a:spLocks noChangeShapeType="1"/>
            </p:cNvSpPr>
            <p:nvPr/>
          </p:nvSpPr>
          <p:spPr bwMode="auto">
            <a:xfrm flipV="1">
              <a:off x="30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3" name="Line 63"/>
            <p:cNvSpPr>
              <a:spLocks noChangeShapeType="1"/>
            </p:cNvSpPr>
            <p:nvPr/>
          </p:nvSpPr>
          <p:spPr bwMode="auto">
            <a:xfrm flipV="1">
              <a:off x="30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4" name="Line 64"/>
            <p:cNvSpPr>
              <a:spLocks noChangeShapeType="1"/>
            </p:cNvSpPr>
            <p:nvPr/>
          </p:nvSpPr>
          <p:spPr bwMode="auto">
            <a:xfrm flipV="1">
              <a:off x="31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5" name="Line 65"/>
            <p:cNvSpPr>
              <a:spLocks noChangeShapeType="1"/>
            </p:cNvSpPr>
            <p:nvPr/>
          </p:nvSpPr>
          <p:spPr bwMode="auto">
            <a:xfrm flipV="1">
              <a:off x="31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6" name="Line 66"/>
            <p:cNvSpPr>
              <a:spLocks noChangeShapeType="1"/>
            </p:cNvSpPr>
            <p:nvPr/>
          </p:nvSpPr>
          <p:spPr bwMode="auto">
            <a:xfrm flipV="1">
              <a:off x="32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7" name="Line 67"/>
            <p:cNvSpPr>
              <a:spLocks noChangeShapeType="1"/>
            </p:cNvSpPr>
            <p:nvPr/>
          </p:nvSpPr>
          <p:spPr bwMode="auto">
            <a:xfrm flipV="1">
              <a:off x="33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8" name="Line 68"/>
            <p:cNvSpPr>
              <a:spLocks noChangeShapeType="1"/>
            </p:cNvSpPr>
            <p:nvPr/>
          </p:nvSpPr>
          <p:spPr bwMode="auto">
            <a:xfrm flipV="1">
              <a:off x="33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9" name="Line 69"/>
            <p:cNvSpPr>
              <a:spLocks noChangeShapeType="1"/>
            </p:cNvSpPr>
            <p:nvPr/>
          </p:nvSpPr>
          <p:spPr bwMode="auto">
            <a:xfrm flipV="1">
              <a:off x="34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0" name="Line 70"/>
            <p:cNvSpPr>
              <a:spLocks noChangeShapeType="1"/>
            </p:cNvSpPr>
            <p:nvPr/>
          </p:nvSpPr>
          <p:spPr bwMode="auto">
            <a:xfrm flipV="1">
              <a:off x="34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1" name="Line 71"/>
            <p:cNvSpPr>
              <a:spLocks noChangeShapeType="1"/>
            </p:cNvSpPr>
            <p:nvPr/>
          </p:nvSpPr>
          <p:spPr bwMode="auto">
            <a:xfrm flipV="1">
              <a:off x="35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2" name="Line 72"/>
            <p:cNvSpPr>
              <a:spLocks noChangeShapeType="1"/>
            </p:cNvSpPr>
            <p:nvPr/>
          </p:nvSpPr>
          <p:spPr bwMode="auto">
            <a:xfrm flipV="1">
              <a:off x="35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3" name="Line 73"/>
            <p:cNvSpPr>
              <a:spLocks noChangeShapeType="1"/>
            </p:cNvSpPr>
            <p:nvPr/>
          </p:nvSpPr>
          <p:spPr bwMode="auto">
            <a:xfrm flipV="1">
              <a:off x="36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4" name="Line 74"/>
            <p:cNvSpPr>
              <a:spLocks noChangeShapeType="1"/>
            </p:cNvSpPr>
            <p:nvPr/>
          </p:nvSpPr>
          <p:spPr bwMode="auto">
            <a:xfrm flipV="1">
              <a:off x="37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5" name="Line 75"/>
            <p:cNvSpPr>
              <a:spLocks noChangeShapeType="1"/>
            </p:cNvSpPr>
            <p:nvPr/>
          </p:nvSpPr>
          <p:spPr bwMode="auto">
            <a:xfrm flipV="1">
              <a:off x="37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6" name="Line 76"/>
            <p:cNvSpPr>
              <a:spLocks noChangeShapeType="1"/>
            </p:cNvSpPr>
            <p:nvPr/>
          </p:nvSpPr>
          <p:spPr bwMode="auto">
            <a:xfrm flipV="1">
              <a:off x="38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7" name="Line 77"/>
            <p:cNvSpPr>
              <a:spLocks noChangeShapeType="1"/>
            </p:cNvSpPr>
            <p:nvPr/>
          </p:nvSpPr>
          <p:spPr bwMode="auto">
            <a:xfrm flipV="1">
              <a:off x="38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8" name="Line 78"/>
            <p:cNvSpPr>
              <a:spLocks noChangeShapeType="1"/>
            </p:cNvSpPr>
            <p:nvPr/>
          </p:nvSpPr>
          <p:spPr bwMode="auto">
            <a:xfrm flipV="1">
              <a:off x="39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9" name="Line 79"/>
            <p:cNvSpPr>
              <a:spLocks noChangeShapeType="1"/>
            </p:cNvSpPr>
            <p:nvPr/>
          </p:nvSpPr>
          <p:spPr bwMode="auto">
            <a:xfrm flipV="1">
              <a:off x="39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0" name="Line 80"/>
            <p:cNvSpPr>
              <a:spLocks noChangeShapeType="1"/>
            </p:cNvSpPr>
            <p:nvPr/>
          </p:nvSpPr>
          <p:spPr bwMode="auto">
            <a:xfrm flipV="1">
              <a:off x="40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1" name="Line 81"/>
            <p:cNvSpPr>
              <a:spLocks noChangeShapeType="1"/>
            </p:cNvSpPr>
            <p:nvPr/>
          </p:nvSpPr>
          <p:spPr bwMode="auto">
            <a:xfrm flipV="1">
              <a:off x="41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2" name="Line 82"/>
            <p:cNvSpPr>
              <a:spLocks noChangeShapeType="1"/>
            </p:cNvSpPr>
            <p:nvPr/>
          </p:nvSpPr>
          <p:spPr bwMode="auto">
            <a:xfrm flipV="1">
              <a:off x="41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3" name="Line 83"/>
            <p:cNvSpPr>
              <a:spLocks noChangeShapeType="1"/>
            </p:cNvSpPr>
            <p:nvPr/>
          </p:nvSpPr>
          <p:spPr bwMode="auto">
            <a:xfrm flipV="1">
              <a:off x="42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4" name="Line 84"/>
            <p:cNvSpPr>
              <a:spLocks noChangeShapeType="1"/>
            </p:cNvSpPr>
            <p:nvPr/>
          </p:nvSpPr>
          <p:spPr bwMode="auto">
            <a:xfrm flipV="1">
              <a:off x="42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5" name="Line 85"/>
            <p:cNvSpPr>
              <a:spLocks noChangeShapeType="1"/>
            </p:cNvSpPr>
            <p:nvPr/>
          </p:nvSpPr>
          <p:spPr bwMode="auto">
            <a:xfrm flipV="1">
              <a:off x="43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6" name="Line 86"/>
            <p:cNvSpPr>
              <a:spLocks noChangeShapeType="1"/>
            </p:cNvSpPr>
            <p:nvPr/>
          </p:nvSpPr>
          <p:spPr bwMode="auto">
            <a:xfrm flipV="1">
              <a:off x="44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7" name="Line 87"/>
            <p:cNvSpPr>
              <a:spLocks noChangeShapeType="1"/>
            </p:cNvSpPr>
            <p:nvPr/>
          </p:nvSpPr>
          <p:spPr bwMode="auto">
            <a:xfrm flipV="1">
              <a:off x="44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8" name="Line 88"/>
            <p:cNvSpPr>
              <a:spLocks noChangeShapeType="1"/>
            </p:cNvSpPr>
            <p:nvPr/>
          </p:nvSpPr>
          <p:spPr bwMode="auto">
            <a:xfrm flipV="1">
              <a:off x="45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9" name="Line 89"/>
            <p:cNvSpPr>
              <a:spLocks noChangeShapeType="1"/>
            </p:cNvSpPr>
            <p:nvPr/>
          </p:nvSpPr>
          <p:spPr bwMode="auto">
            <a:xfrm flipV="1">
              <a:off x="456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0" name="Line 90"/>
            <p:cNvSpPr>
              <a:spLocks noChangeShapeType="1"/>
            </p:cNvSpPr>
            <p:nvPr/>
          </p:nvSpPr>
          <p:spPr bwMode="auto">
            <a:xfrm flipV="1">
              <a:off x="46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1" name="Line 91"/>
            <p:cNvSpPr>
              <a:spLocks noChangeShapeType="1"/>
            </p:cNvSpPr>
            <p:nvPr/>
          </p:nvSpPr>
          <p:spPr bwMode="auto">
            <a:xfrm flipV="1">
              <a:off x="46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2" name="Line 92"/>
            <p:cNvSpPr>
              <a:spLocks noChangeShapeType="1"/>
            </p:cNvSpPr>
            <p:nvPr/>
          </p:nvSpPr>
          <p:spPr bwMode="auto">
            <a:xfrm flipV="1">
              <a:off x="474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3" name="Line 93"/>
            <p:cNvSpPr>
              <a:spLocks noChangeShapeType="1"/>
            </p:cNvSpPr>
            <p:nvPr/>
          </p:nvSpPr>
          <p:spPr bwMode="auto">
            <a:xfrm flipV="1">
              <a:off x="48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4" name="Line 94"/>
            <p:cNvSpPr>
              <a:spLocks noChangeShapeType="1"/>
            </p:cNvSpPr>
            <p:nvPr/>
          </p:nvSpPr>
          <p:spPr bwMode="auto">
            <a:xfrm flipV="1">
              <a:off x="48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5" name="Line 95"/>
            <p:cNvSpPr>
              <a:spLocks noChangeShapeType="1"/>
            </p:cNvSpPr>
            <p:nvPr/>
          </p:nvSpPr>
          <p:spPr bwMode="auto">
            <a:xfrm flipV="1">
              <a:off x="49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6" name="Line 96"/>
            <p:cNvSpPr>
              <a:spLocks noChangeShapeType="1"/>
            </p:cNvSpPr>
            <p:nvPr/>
          </p:nvSpPr>
          <p:spPr bwMode="auto">
            <a:xfrm flipV="1">
              <a:off x="496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7" name="Line 97"/>
            <p:cNvSpPr>
              <a:spLocks noChangeShapeType="1"/>
            </p:cNvSpPr>
            <p:nvPr/>
          </p:nvSpPr>
          <p:spPr bwMode="auto">
            <a:xfrm flipV="1">
              <a:off x="50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8" name="Line 98"/>
            <p:cNvSpPr>
              <a:spLocks noChangeShapeType="1"/>
            </p:cNvSpPr>
            <p:nvPr/>
          </p:nvSpPr>
          <p:spPr bwMode="auto">
            <a:xfrm flipV="1">
              <a:off x="50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9" name="Line 99"/>
            <p:cNvSpPr>
              <a:spLocks noChangeShapeType="1"/>
            </p:cNvSpPr>
            <p:nvPr/>
          </p:nvSpPr>
          <p:spPr bwMode="auto">
            <a:xfrm flipV="1">
              <a:off x="514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0" name="Line 100"/>
            <p:cNvSpPr>
              <a:spLocks noChangeShapeType="1"/>
            </p:cNvSpPr>
            <p:nvPr/>
          </p:nvSpPr>
          <p:spPr bwMode="auto">
            <a:xfrm flipV="1">
              <a:off x="52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1" name="Line 101"/>
            <p:cNvSpPr>
              <a:spLocks noChangeShapeType="1"/>
            </p:cNvSpPr>
            <p:nvPr/>
          </p:nvSpPr>
          <p:spPr bwMode="auto">
            <a:xfrm flipV="1">
              <a:off x="52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2" name="Freeform 102"/>
            <p:cNvSpPr>
              <a:spLocks/>
            </p:cNvSpPr>
            <p:nvPr/>
          </p:nvSpPr>
          <p:spPr bwMode="auto">
            <a:xfrm>
              <a:off x="1336" y="2145"/>
              <a:ext cx="3888" cy="7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25" y="6"/>
                </a:cxn>
                <a:cxn ang="0">
                  <a:pos x="36" y="11"/>
                </a:cxn>
                <a:cxn ang="0">
                  <a:pos x="46" y="16"/>
                </a:cxn>
                <a:cxn ang="0">
                  <a:pos x="56" y="19"/>
                </a:cxn>
                <a:cxn ang="0">
                  <a:pos x="67" y="20"/>
                </a:cxn>
                <a:cxn ang="0">
                  <a:pos x="77" y="21"/>
                </a:cxn>
                <a:cxn ang="0">
                  <a:pos x="87" y="23"/>
                </a:cxn>
                <a:cxn ang="0">
                  <a:pos x="98" y="22"/>
                </a:cxn>
                <a:cxn ang="0">
                  <a:pos x="108" y="22"/>
                </a:cxn>
                <a:cxn ang="0">
                  <a:pos x="118" y="22"/>
                </a:cxn>
                <a:cxn ang="0">
                  <a:pos x="129" y="27"/>
                </a:cxn>
                <a:cxn ang="0">
                  <a:pos x="139" y="48"/>
                </a:cxn>
                <a:cxn ang="0">
                  <a:pos x="149" y="54"/>
                </a:cxn>
                <a:cxn ang="0">
                  <a:pos x="160" y="59"/>
                </a:cxn>
                <a:cxn ang="0">
                  <a:pos x="170" y="59"/>
                </a:cxn>
                <a:cxn ang="0">
                  <a:pos x="180" y="60"/>
                </a:cxn>
                <a:cxn ang="0">
                  <a:pos x="190" y="60"/>
                </a:cxn>
                <a:cxn ang="0">
                  <a:pos x="201" y="60"/>
                </a:cxn>
                <a:cxn ang="0">
                  <a:pos x="211" y="63"/>
                </a:cxn>
                <a:cxn ang="0">
                  <a:pos x="221" y="65"/>
                </a:cxn>
                <a:cxn ang="0">
                  <a:pos x="232" y="64"/>
                </a:cxn>
                <a:cxn ang="0">
                  <a:pos x="242" y="64"/>
                </a:cxn>
                <a:cxn ang="0">
                  <a:pos x="252" y="65"/>
                </a:cxn>
                <a:cxn ang="0">
                  <a:pos x="263" y="64"/>
                </a:cxn>
                <a:cxn ang="0">
                  <a:pos x="273" y="63"/>
                </a:cxn>
                <a:cxn ang="0">
                  <a:pos x="283" y="63"/>
                </a:cxn>
                <a:cxn ang="0">
                  <a:pos x="294" y="65"/>
                </a:cxn>
                <a:cxn ang="0">
                  <a:pos x="304" y="65"/>
                </a:cxn>
                <a:cxn ang="0">
                  <a:pos x="314" y="66"/>
                </a:cxn>
                <a:cxn ang="0">
                  <a:pos x="325" y="67"/>
                </a:cxn>
                <a:cxn ang="0">
                  <a:pos x="335" y="67"/>
                </a:cxn>
                <a:cxn ang="0">
                  <a:pos x="345" y="67"/>
                </a:cxn>
              </a:cxnLst>
              <a:rect l="0" t="0" r="r" b="b"/>
              <a:pathLst>
                <a:path w="350" h="67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5" y="6"/>
                  </a:lnTo>
                  <a:lnTo>
                    <a:pt x="31" y="9"/>
                  </a:lnTo>
                  <a:lnTo>
                    <a:pt x="36" y="11"/>
                  </a:lnTo>
                  <a:lnTo>
                    <a:pt x="41" y="14"/>
                  </a:lnTo>
                  <a:lnTo>
                    <a:pt x="46" y="16"/>
                  </a:lnTo>
                  <a:lnTo>
                    <a:pt x="51" y="18"/>
                  </a:lnTo>
                  <a:lnTo>
                    <a:pt x="56" y="19"/>
                  </a:lnTo>
                  <a:lnTo>
                    <a:pt x="61" y="20"/>
                  </a:lnTo>
                  <a:lnTo>
                    <a:pt x="67" y="20"/>
                  </a:lnTo>
                  <a:lnTo>
                    <a:pt x="72" y="21"/>
                  </a:lnTo>
                  <a:lnTo>
                    <a:pt x="77" y="21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2" y="22"/>
                  </a:lnTo>
                  <a:lnTo>
                    <a:pt x="98" y="22"/>
                  </a:lnTo>
                  <a:lnTo>
                    <a:pt x="103" y="22"/>
                  </a:lnTo>
                  <a:lnTo>
                    <a:pt x="108" y="22"/>
                  </a:lnTo>
                  <a:lnTo>
                    <a:pt x="113" y="22"/>
                  </a:lnTo>
                  <a:lnTo>
                    <a:pt x="118" y="22"/>
                  </a:lnTo>
                  <a:lnTo>
                    <a:pt x="123" y="27"/>
                  </a:lnTo>
                  <a:lnTo>
                    <a:pt x="129" y="27"/>
                  </a:lnTo>
                  <a:lnTo>
                    <a:pt x="134" y="28"/>
                  </a:lnTo>
                  <a:lnTo>
                    <a:pt x="139" y="48"/>
                  </a:lnTo>
                  <a:lnTo>
                    <a:pt x="144" y="56"/>
                  </a:lnTo>
                  <a:lnTo>
                    <a:pt x="149" y="54"/>
                  </a:lnTo>
                  <a:lnTo>
                    <a:pt x="154" y="54"/>
                  </a:lnTo>
                  <a:lnTo>
                    <a:pt x="160" y="59"/>
                  </a:lnTo>
                  <a:lnTo>
                    <a:pt x="165" y="59"/>
                  </a:lnTo>
                  <a:lnTo>
                    <a:pt x="170" y="59"/>
                  </a:lnTo>
                  <a:lnTo>
                    <a:pt x="175" y="59"/>
                  </a:lnTo>
                  <a:lnTo>
                    <a:pt x="180" y="60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6" y="59"/>
                  </a:lnTo>
                  <a:lnTo>
                    <a:pt x="201" y="60"/>
                  </a:lnTo>
                  <a:lnTo>
                    <a:pt x="206" y="61"/>
                  </a:lnTo>
                  <a:lnTo>
                    <a:pt x="211" y="63"/>
                  </a:lnTo>
                  <a:lnTo>
                    <a:pt x="216" y="65"/>
                  </a:lnTo>
                  <a:lnTo>
                    <a:pt x="221" y="65"/>
                  </a:lnTo>
                  <a:lnTo>
                    <a:pt x="227" y="64"/>
                  </a:lnTo>
                  <a:lnTo>
                    <a:pt x="232" y="64"/>
                  </a:lnTo>
                  <a:lnTo>
                    <a:pt x="237" y="63"/>
                  </a:lnTo>
                  <a:lnTo>
                    <a:pt x="242" y="64"/>
                  </a:lnTo>
                  <a:lnTo>
                    <a:pt x="247" y="63"/>
                  </a:lnTo>
                  <a:lnTo>
                    <a:pt x="252" y="65"/>
                  </a:lnTo>
                  <a:lnTo>
                    <a:pt x="258" y="64"/>
                  </a:lnTo>
                  <a:lnTo>
                    <a:pt x="263" y="64"/>
                  </a:lnTo>
                  <a:lnTo>
                    <a:pt x="268" y="64"/>
                  </a:lnTo>
                  <a:lnTo>
                    <a:pt x="273" y="63"/>
                  </a:lnTo>
                  <a:lnTo>
                    <a:pt x="278" y="64"/>
                  </a:lnTo>
                  <a:lnTo>
                    <a:pt x="283" y="63"/>
                  </a:lnTo>
                  <a:lnTo>
                    <a:pt x="289" y="63"/>
                  </a:lnTo>
                  <a:lnTo>
                    <a:pt x="294" y="65"/>
                  </a:lnTo>
                  <a:lnTo>
                    <a:pt x="299" y="65"/>
                  </a:lnTo>
                  <a:lnTo>
                    <a:pt x="304" y="65"/>
                  </a:lnTo>
                  <a:lnTo>
                    <a:pt x="309" y="66"/>
                  </a:lnTo>
                  <a:lnTo>
                    <a:pt x="314" y="66"/>
                  </a:lnTo>
                  <a:lnTo>
                    <a:pt x="319" y="66"/>
                  </a:lnTo>
                  <a:lnTo>
                    <a:pt x="325" y="67"/>
                  </a:lnTo>
                  <a:lnTo>
                    <a:pt x="330" y="67"/>
                  </a:lnTo>
                  <a:lnTo>
                    <a:pt x="335" y="67"/>
                  </a:lnTo>
                  <a:lnTo>
                    <a:pt x="340" y="67"/>
                  </a:lnTo>
                  <a:lnTo>
                    <a:pt x="345" y="67"/>
                  </a:lnTo>
                  <a:lnTo>
                    <a:pt x="350" y="67"/>
                  </a:lnTo>
                </a:path>
              </a:pathLst>
            </a:custGeom>
            <a:noFill/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3" name="Freeform 103"/>
            <p:cNvSpPr>
              <a:spLocks/>
            </p:cNvSpPr>
            <p:nvPr/>
          </p:nvSpPr>
          <p:spPr bwMode="auto">
            <a:xfrm>
              <a:off x="1302" y="21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4" name="Freeform 104"/>
            <p:cNvSpPr>
              <a:spLocks/>
            </p:cNvSpPr>
            <p:nvPr/>
          </p:nvSpPr>
          <p:spPr bwMode="auto">
            <a:xfrm>
              <a:off x="1358" y="21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5" name="Freeform 105"/>
            <p:cNvSpPr>
              <a:spLocks/>
            </p:cNvSpPr>
            <p:nvPr/>
          </p:nvSpPr>
          <p:spPr bwMode="auto">
            <a:xfrm>
              <a:off x="1414" y="21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6" name="Freeform 106"/>
            <p:cNvSpPr>
              <a:spLocks/>
            </p:cNvSpPr>
            <p:nvPr/>
          </p:nvSpPr>
          <p:spPr bwMode="auto">
            <a:xfrm>
              <a:off x="1469" y="21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7" name="Freeform 107"/>
            <p:cNvSpPr>
              <a:spLocks/>
            </p:cNvSpPr>
            <p:nvPr/>
          </p:nvSpPr>
          <p:spPr bwMode="auto">
            <a:xfrm>
              <a:off x="1525" y="214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8" name="Freeform 108"/>
            <p:cNvSpPr>
              <a:spLocks/>
            </p:cNvSpPr>
            <p:nvPr/>
          </p:nvSpPr>
          <p:spPr bwMode="auto">
            <a:xfrm>
              <a:off x="1580" y="2178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9" name="Freeform 109"/>
            <p:cNvSpPr>
              <a:spLocks/>
            </p:cNvSpPr>
            <p:nvPr/>
          </p:nvSpPr>
          <p:spPr bwMode="auto">
            <a:xfrm>
              <a:off x="1647" y="22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0" name="Freeform 110"/>
            <p:cNvSpPr>
              <a:spLocks/>
            </p:cNvSpPr>
            <p:nvPr/>
          </p:nvSpPr>
          <p:spPr bwMode="auto">
            <a:xfrm>
              <a:off x="1702" y="2233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1" name="Freeform 111"/>
            <p:cNvSpPr>
              <a:spLocks/>
            </p:cNvSpPr>
            <p:nvPr/>
          </p:nvSpPr>
          <p:spPr bwMode="auto">
            <a:xfrm>
              <a:off x="1758" y="22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2" name="Freeform 112"/>
            <p:cNvSpPr>
              <a:spLocks/>
            </p:cNvSpPr>
            <p:nvPr/>
          </p:nvSpPr>
          <p:spPr bwMode="auto">
            <a:xfrm>
              <a:off x="1813" y="2289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3" name="Freeform 113"/>
            <p:cNvSpPr>
              <a:spLocks/>
            </p:cNvSpPr>
            <p:nvPr/>
          </p:nvSpPr>
          <p:spPr bwMode="auto">
            <a:xfrm>
              <a:off x="1869" y="23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4" name="Freeform 114"/>
            <p:cNvSpPr>
              <a:spLocks/>
            </p:cNvSpPr>
            <p:nvPr/>
          </p:nvSpPr>
          <p:spPr bwMode="auto">
            <a:xfrm>
              <a:off x="1925" y="23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5" name="Freeform 115"/>
            <p:cNvSpPr>
              <a:spLocks/>
            </p:cNvSpPr>
            <p:nvPr/>
          </p:nvSpPr>
          <p:spPr bwMode="auto">
            <a:xfrm>
              <a:off x="1980" y="23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6" name="Freeform 116"/>
            <p:cNvSpPr>
              <a:spLocks/>
            </p:cNvSpPr>
            <p:nvPr/>
          </p:nvSpPr>
          <p:spPr bwMode="auto">
            <a:xfrm>
              <a:off x="2047" y="23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7" name="Freeform 117"/>
            <p:cNvSpPr>
              <a:spLocks/>
            </p:cNvSpPr>
            <p:nvPr/>
          </p:nvSpPr>
          <p:spPr bwMode="auto">
            <a:xfrm>
              <a:off x="2102" y="2345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8" name="Freeform 118"/>
            <p:cNvSpPr>
              <a:spLocks/>
            </p:cNvSpPr>
            <p:nvPr/>
          </p:nvSpPr>
          <p:spPr bwMode="auto">
            <a:xfrm>
              <a:off x="2158" y="234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9" name="Freeform 119"/>
            <p:cNvSpPr>
              <a:spLocks/>
            </p:cNvSpPr>
            <p:nvPr/>
          </p:nvSpPr>
          <p:spPr bwMode="auto">
            <a:xfrm>
              <a:off x="2213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0" name="Freeform 120"/>
            <p:cNvSpPr>
              <a:spLocks/>
            </p:cNvSpPr>
            <p:nvPr/>
          </p:nvSpPr>
          <p:spPr bwMode="auto">
            <a:xfrm>
              <a:off x="2269" y="23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1" name="Freeform 121"/>
            <p:cNvSpPr>
              <a:spLocks/>
            </p:cNvSpPr>
            <p:nvPr/>
          </p:nvSpPr>
          <p:spPr bwMode="auto">
            <a:xfrm>
              <a:off x="2324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2" name="Freeform 122"/>
            <p:cNvSpPr>
              <a:spLocks/>
            </p:cNvSpPr>
            <p:nvPr/>
          </p:nvSpPr>
          <p:spPr bwMode="auto">
            <a:xfrm>
              <a:off x="2391" y="2356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3" name="Freeform 123"/>
            <p:cNvSpPr>
              <a:spLocks/>
            </p:cNvSpPr>
            <p:nvPr/>
          </p:nvSpPr>
          <p:spPr bwMode="auto">
            <a:xfrm>
              <a:off x="2447" y="235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4" name="Freeform 124"/>
            <p:cNvSpPr>
              <a:spLocks/>
            </p:cNvSpPr>
            <p:nvPr/>
          </p:nvSpPr>
          <p:spPr bwMode="auto">
            <a:xfrm>
              <a:off x="2502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5" name="Freeform 125"/>
            <p:cNvSpPr>
              <a:spLocks/>
            </p:cNvSpPr>
            <p:nvPr/>
          </p:nvSpPr>
          <p:spPr bwMode="auto">
            <a:xfrm>
              <a:off x="2558" y="235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6" name="Freeform 126"/>
            <p:cNvSpPr>
              <a:spLocks/>
            </p:cNvSpPr>
            <p:nvPr/>
          </p:nvSpPr>
          <p:spPr bwMode="auto">
            <a:xfrm>
              <a:off x="2613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7" name="Freeform 127"/>
            <p:cNvSpPr>
              <a:spLocks/>
            </p:cNvSpPr>
            <p:nvPr/>
          </p:nvSpPr>
          <p:spPr bwMode="auto">
            <a:xfrm>
              <a:off x="2669" y="24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8" name="Freeform 128"/>
            <p:cNvSpPr>
              <a:spLocks/>
            </p:cNvSpPr>
            <p:nvPr/>
          </p:nvSpPr>
          <p:spPr bwMode="auto">
            <a:xfrm>
              <a:off x="2735" y="24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9" name="Freeform 129"/>
            <p:cNvSpPr>
              <a:spLocks/>
            </p:cNvSpPr>
            <p:nvPr/>
          </p:nvSpPr>
          <p:spPr bwMode="auto">
            <a:xfrm>
              <a:off x="2791" y="24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0" name="Freeform 130"/>
            <p:cNvSpPr>
              <a:spLocks/>
            </p:cNvSpPr>
            <p:nvPr/>
          </p:nvSpPr>
          <p:spPr bwMode="auto">
            <a:xfrm>
              <a:off x="2847" y="2644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1" name="Freeform 131"/>
            <p:cNvSpPr>
              <a:spLocks/>
            </p:cNvSpPr>
            <p:nvPr/>
          </p:nvSpPr>
          <p:spPr bwMode="auto">
            <a:xfrm>
              <a:off x="2902" y="27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2" name="Freeform 132"/>
            <p:cNvSpPr>
              <a:spLocks/>
            </p:cNvSpPr>
            <p:nvPr/>
          </p:nvSpPr>
          <p:spPr bwMode="auto">
            <a:xfrm>
              <a:off x="2958" y="27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3" name="Freeform 133"/>
            <p:cNvSpPr>
              <a:spLocks/>
            </p:cNvSpPr>
            <p:nvPr/>
          </p:nvSpPr>
          <p:spPr bwMode="auto">
            <a:xfrm>
              <a:off x="3013" y="27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4" name="Freeform 134"/>
            <p:cNvSpPr>
              <a:spLocks/>
            </p:cNvSpPr>
            <p:nvPr/>
          </p:nvSpPr>
          <p:spPr bwMode="auto">
            <a:xfrm>
              <a:off x="3080" y="27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5" name="Freeform 135"/>
            <p:cNvSpPr>
              <a:spLocks/>
            </p:cNvSpPr>
            <p:nvPr/>
          </p:nvSpPr>
          <p:spPr bwMode="auto">
            <a:xfrm>
              <a:off x="3135" y="2767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6" name="Freeform 136"/>
            <p:cNvSpPr>
              <a:spLocks/>
            </p:cNvSpPr>
            <p:nvPr/>
          </p:nvSpPr>
          <p:spPr bwMode="auto">
            <a:xfrm>
              <a:off x="3191" y="27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7" name="Freeform 137"/>
            <p:cNvSpPr>
              <a:spLocks/>
            </p:cNvSpPr>
            <p:nvPr/>
          </p:nvSpPr>
          <p:spPr bwMode="auto">
            <a:xfrm>
              <a:off x="3247" y="276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8" name="Freeform 138"/>
            <p:cNvSpPr>
              <a:spLocks/>
            </p:cNvSpPr>
            <p:nvPr/>
          </p:nvSpPr>
          <p:spPr bwMode="auto">
            <a:xfrm>
              <a:off x="3302" y="2778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9" name="Freeform 139"/>
            <p:cNvSpPr>
              <a:spLocks/>
            </p:cNvSpPr>
            <p:nvPr/>
          </p:nvSpPr>
          <p:spPr bwMode="auto">
            <a:xfrm>
              <a:off x="3358" y="2778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0" name="Freeform 140"/>
            <p:cNvSpPr>
              <a:spLocks/>
            </p:cNvSpPr>
            <p:nvPr/>
          </p:nvSpPr>
          <p:spPr bwMode="auto">
            <a:xfrm>
              <a:off x="3413" y="2778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1" name="Freeform 141"/>
            <p:cNvSpPr>
              <a:spLocks/>
            </p:cNvSpPr>
            <p:nvPr/>
          </p:nvSpPr>
          <p:spPr bwMode="auto">
            <a:xfrm>
              <a:off x="3480" y="276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2" name="Freeform 142"/>
            <p:cNvSpPr>
              <a:spLocks/>
            </p:cNvSpPr>
            <p:nvPr/>
          </p:nvSpPr>
          <p:spPr bwMode="auto">
            <a:xfrm>
              <a:off x="3535" y="2778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3" name="Freeform 143"/>
            <p:cNvSpPr>
              <a:spLocks/>
            </p:cNvSpPr>
            <p:nvPr/>
          </p:nvSpPr>
          <p:spPr bwMode="auto">
            <a:xfrm>
              <a:off x="3591" y="2789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4" name="Freeform 144"/>
            <p:cNvSpPr>
              <a:spLocks/>
            </p:cNvSpPr>
            <p:nvPr/>
          </p:nvSpPr>
          <p:spPr bwMode="auto">
            <a:xfrm>
              <a:off x="36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5" name="Freeform 145"/>
            <p:cNvSpPr>
              <a:spLocks/>
            </p:cNvSpPr>
            <p:nvPr/>
          </p:nvSpPr>
          <p:spPr bwMode="auto">
            <a:xfrm>
              <a:off x="3702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6" name="Freeform 146"/>
            <p:cNvSpPr>
              <a:spLocks/>
            </p:cNvSpPr>
            <p:nvPr/>
          </p:nvSpPr>
          <p:spPr bwMode="auto">
            <a:xfrm>
              <a:off x="3758" y="28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7" name="Freeform 147"/>
            <p:cNvSpPr>
              <a:spLocks/>
            </p:cNvSpPr>
            <p:nvPr/>
          </p:nvSpPr>
          <p:spPr bwMode="auto">
            <a:xfrm>
              <a:off x="3824" y="28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8" name="Freeform 148"/>
            <p:cNvSpPr>
              <a:spLocks/>
            </p:cNvSpPr>
            <p:nvPr/>
          </p:nvSpPr>
          <p:spPr bwMode="auto">
            <a:xfrm>
              <a:off x="3880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9" name="Freeform 149"/>
            <p:cNvSpPr>
              <a:spLocks/>
            </p:cNvSpPr>
            <p:nvPr/>
          </p:nvSpPr>
          <p:spPr bwMode="auto">
            <a:xfrm>
              <a:off x="3935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0" name="Freeform 150"/>
            <p:cNvSpPr>
              <a:spLocks/>
            </p:cNvSpPr>
            <p:nvPr/>
          </p:nvSpPr>
          <p:spPr bwMode="auto">
            <a:xfrm>
              <a:off x="3991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1" name="Freeform 151"/>
            <p:cNvSpPr>
              <a:spLocks/>
            </p:cNvSpPr>
            <p:nvPr/>
          </p:nvSpPr>
          <p:spPr bwMode="auto">
            <a:xfrm>
              <a:off x="40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2" name="Freeform 152"/>
            <p:cNvSpPr>
              <a:spLocks/>
            </p:cNvSpPr>
            <p:nvPr/>
          </p:nvSpPr>
          <p:spPr bwMode="auto">
            <a:xfrm>
              <a:off x="4102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3" name="Freeform 153"/>
            <p:cNvSpPr>
              <a:spLocks/>
            </p:cNvSpPr>
            <p:nvPr/>
          </p:nvSpPr>
          <p:spPr bwMode="auto">
            <a:xfrm>
              <a:off x="4169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4" name="Freeform 154"/>
            <p:cNvSpPr>
              <a:spLocks/>
            </p:cNvSpPr>
            <p:nvPr/>
          </p:nvSpPr>
          <p:spPr bwMode="auto">
            <a:xfrm>
              <a:off x="4224" y="28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5" name="Freeform 155"/>
            <p:cNvSpPr>
              <a:spLocks/>
            </p:cNvSpPr>
            <p:nvPr/>
          </p:nvSpPr>
          <p:spPr bwMode="auto">
            <a:xfrm>
              <a:off x="4280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6" name="Freeform 156"/>
            <p:cNvSpPr>
              <a:spLocks/>
            </p:cNvSpPr>
            <p:nvPr/>
          </p:nvSpPr>
          <p:spPr bwMode="auto">
            <a:xfrm>
              <a:off x="4335" y="28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7" name="Freeform 157"/>
            <p:cNvSpPr>
              <a:spLocks/>
            </p:cNvSpPr>
            <p:nvPr/>
          </p:nvSpPr>
          <p:spPr bwMode="auto">
            <a:xfrm>
              <a:off x="4391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8" name="Freeform 158"/>
            <p:cNvSpPr>
              <a:spLocks/>
            </p:cNvSpPr>
            <p:nvPr/>
          </p:nvSpPr>
          <p:spPr bwMode="auto">
            <a:xfrm>
              <a:off x="44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9" name="Freeform 159"/>
            <p:cNvSpPr>
              <a:spLocks/>
            </p:cNvSpPr>
            <p:nvPr/>
          </p:nvSpPr>
          <p:spPr bwMode="auto">
            <a:xfrm>
              <a:off x="4513" y="28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0" name="Freeform 160"/>
            <p:cNvSpPr>
              <a:spLocks/>
            </p:cNvSpPr>
            <p:nvPr/>
          </p:nvSpPr>
          <p:spPr bwMode="auto">
            <a:xfrm>
              <a:off x="4568" y="2833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1" name="Freeform 161"/>
            <p:cNvSpPr>
              <a:spLocks/>
            </p:cNvSpPr>
            <p:nvPr/>
          </p:nvSpPr>
          <p:spPr bwMode="auto">
            <a:xfrm>
              <a:off x="4624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2" name="Freeform 162"/>
            <p:cNvSpPr>
              <a:spLocks/>
            </p:cNvSpPr>
            <p:nvPr/>
          </p:nvSpPr>
          <p:spPr bwMode="auto">
            <a:xfrm>
              <a:off x="4680" y="28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3" name="Freeform 163"/>
            <p:cNvSpPr>
              <a:spLocks/>
            </p:cNvSpPr>
            <p:nvPr/>
          </p:nvSpPr>
          <p:spPr bwMode="auto">
            <a:xfrm>
              <a:off x="4735" y="2844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4" name="Freeform 164"/>
            <p:cNvSpPr>
              <a:spLocks/>
            </p:cNvSpPr>
            <p:nvPr/>
          </p:nvSpPr>
          <p:spPr bwMode="auto">
            <a:xfrm>
              <a:off x="4791" y="2844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5" name="Freeform 165"/>
            <p:cNvSpPr>
              <a:spLocks/>
            </p:cNvSpPr>
            <p:nvPr/>
          </p:nvSpPr>
          <p:spPr bwMode="auto">
            <a:xfrm>
              <a:off x="4846" y="2844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6" name="Freeform 166"/>
            <p:cNvSpPr>
              <a:spLocks/>
            </p:cNvSpPr>
            <p:nvPr/>
          </p:nvSpPr>
          <p:spPr bwMode="auto">
            <a:xfrm>
              <a:off x="4913" y="2855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7" name="Freeform 167"/>
            <p:cNvSpPr>
              <a:spLocks/>
            </p:cNvSpPr>
            <p:nvPr/>
          </p:nvSpPr>
          <p:spPr bwMode="auto">
            <a:xfrm>
              <a:off x="4968" y="2855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8" name="Freeform 168"/>
            <p:cNvSpPr>
              <a:spLocks/>
            </p:cNvSpPr>
            <p:nvPr/>
          </p:nvSpPr>
          <p:spPr bwMode="auto">
            <a:xfrm>
              <a:off x="5024" y="2855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9" name="Freeform 169"/>
            <p:cNvSpPr>
              <a:spLocks/>
            </p:cNvSpPr>
            <p:nvPr/>
          </p:nvSpPr>
          <p:spPr bwMode="auto">
            <a:xfrm>
              <a:off x="5079" y="2855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0" name="Freeform 170"/>
            <p:cNvSpPr>
              <a:spLocks/>
            </p:cNvSpPr>
            <p:nvPr/>
          </p:nvSpPr>
          <p:spPr bwMode="auto">
            <a:xfrm>
              <a:off x="5135" y="2855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1" name="Freeform 171"/>
            <p:cNvSpPr>
              <a:spLocks/>
            </p:cNvSpPr>
            <p:nvPr/>
          </p:nvSpPr>
          <p:spPr bwMode="auto">
            <a:xfrm>
              <a:off x="5191" y="2855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2" name="Rectangle 172"/>
            <p:cNvSpPr>
              <a:spLocks noChangeArrowheads="1"/>
            </p:cNvSpPr>
            <p:nvPr/>
          </p:nvSpPr>
          <p:spPr bwMode="auto">
            <a:xfrm>
              <a:off x="1913" y="1223"/>
              <a:ext cx="196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Mexico Exchange Rate </a:t>
              </a:r>
              <a:endParaRPr lang="en-US"/>
            </a:p>
          </p:txBody>
        </p:sp>
        <p:sp>
          <p:nvSpPr>
            <p:cNvPr id="517293" name="Rectangle 173"/>
            <p:cNvSpPr>
              <a:spLocks noChangeArrowheads="1"/>
            </p:cNvSpPr>
            <p:nvPr/>
          </p:nvSpPr>
          <p:spPr bwMode="auto">
            <a:xfrm>
              <a:off x="2047" y="1456"/>
              <a:ext cx="188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Quarterly 1988-2004</a:t>
              </a:r>
              <a:endParaRPr lang="en-US"/>
            </a:p>
          </p:txBody>
        </p:sp>
        <p:sp>
          <p:nvSpPr>
            <p:cNvPr id="517294" name="Rectangle 174"/>
            <p:cNvSpPr>
              <a:spLocks noChangeArrowheads="1"/>
            </p:cNvSpPr>
            <p:nvPr/>
          </p:nvSpPr>
          <p:spPr bwMode="auto">
            <a:xfrm>
              <a:off x="1114" y="2989"/>
              <a:ext cx="14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517295" name="Rectangle 175"/>
            <p:cNvSpPr>
              <a:spLocks noChangeArrowheads="1"/>
            </p:cNvSpPr>
            <p:nvPr/>
          </p:nvSpPr>
          <p:spPr bwMode="auto">
            <a:xfrm>
              <a:off x="991" y="2778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</a:t>
              </a:r>
              <a:endParaRPr lang="en-US"/>
            </a:p>
          </p:txBody>
        </p:sp>
        <p:sp>
          <p:nvSpPr>
            <p:cNvPr id="517296" name="Rectangle 176"/>
            <p:cNvSpPr>
              <a:spLocks noChangeArrowheads="1"/>
            </p:cNvSpPr>
            <p:nvPr/>
          </p:nvSpPr>
          <p:spPr bwMode="auto">
            <a:xfrm>
              <a:off x="991" y="2567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517297" name="Rectangle 177"/>
            <p:cNvSpPr>
              <a:spLocks noChangeArrowheads="1"/>
            </p:cNvSpPr>
            <p:nvPr/>
          </p:nvSpPr>
          <p:spPr bwMode="auto">
            <a:xfrm>
              <a:off x="991" y="2345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</a:t>
              </a:r>
              <a:endParaRPr lang="en-US"/>
            </a:p>
          </p:txBody>
        </p:sp>
        <p:sp>
          <p:nvSpPr>
            <p:cNvPr id="517298" name="Rectangle 178"/>
            <p:cNvSpPr>
              <a:spLocks noChangeArrowheads="1"/>
            </p:cNvSpPr>
            <p:nvPr/>
          </p:nvSpPr>
          <p:spPr bwMode="auto">
            <a:xfrm>
              <a:off x="991" y="2133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517299" name="Rectangle 179"/>
            <p:cNvSpPr>
              <a:spLocks noChangeArrowheads="1"/>
            </p:cNvSpPr>
            <p:nvPr/>
          </p:nvSpPr>
          <p:spPr bwMode="auto">
            <a:xfrm>
              <a:off x="991" y="1922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517300" name="Rectangle 180"/>
            <p:cNvSpPr>
              <a:spLocks noChangeArrowheads="1"/>
            </p:cNvSpPr>
            <p:nvPr/>
          </p:nvSpPr>
          <p:spPr bwMode="auto">
            <a:xfrm rot="18900000">
              <a:off x="762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1988</a:t>
              </a:r>
              <a:endParaRPr lang="en-US"/>
            </a:p>
          </p:txBody>
        </p:sp>
        <p:sp>
          <p:nvSpPr>
            <p:cNvPr id="517301" name="Rectangle 181"/>
            <p:cNvSpPr>
              <a:spLocks noChangeArrowheads="1"/>
            </p:cNvSpPr>
            <p:nvPr/>
          </p:nvSpPr>
          <p:spPr bwMode="auto">
            <a:xfrm rot="18900000">
              <a:off x="1040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1989</a:t>
              </a:r>
              <a:endParaRPr lang="en-US"/>
            </a:p>
          </p:txBody>
        </p:sp>
        <p:sp>
          <p:nvSpPr>
            <p:cNvPr id="517302" name="Rectangle 182"/>
            <p:cNvSpPr>
              <a:spLocks noChangeArrowheads="1"/>
            </p:cNvSpPr>
            <p:nvPr/>
          </p:nvSpPr>
          <p:spPr bwMode="auto">
            <a:xfrm rot="18900000">
              <a:off x="1329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1990</a:t>
              </a:r>
              <a:endParaRPr lang="en-US"/>
            </a:p>
          </p:txBody>
        </p:sp>
        <p:sp>
          <p:nvSpPr>
            <p:cNvPr id="517303" name="Rectangle 183"/>
            <p:cNvSpPr>
              <a:spLocks noChangeArrowheads="1"/>
            </p:cNvSpPr>
            <p:nvPr/>
          </p:nvSpPr>
          <p:spPr bwMode="auto">
            <a:xfrm rot="18900000">
              <a:off x="1618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1991</a:t>
              </a:r>
              <a:endParaRPr lang="en-US"/>
            </a:p>
          </p:txBody>
        </p:sp>
        <p:sp>
          <p:nvSpPr>
            <p:cNvPr id="517304" name="Rectangle 184"/>
            <p:cNvSpPr>
              <a:spLocks noChangeArrowheads="1"/>
            </p:cNvSpPr>
            <p:nvPr/>
          </p:nvSpPr>
          <p:spPr bwMode="auto">
            <a:xfrm rot="18900000">
              <a:off x="1907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1993</a:t>
              </a:r>
              <a:endParaRPr lang="en-US"/>
            </a:p>
          </p:txBody>
        </p:sp>
        <p:sp>
          <p:nvSpPr>
            <p:cNvPr id="517305" name="Rectangle 185"/>
            <p:cNvSpPr>
              <a:spLocks noChangeArrowheads="1"/>
            </p:cNvSpPr>
            <p:nvPr/>
          </p:nvSpPr>
          <p:spPr bwMode="auto">
            <a:xfrm rot="18900000">
              <a:off x="2195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1994</a:t>
              </a:r>
              <a:endParaRPr lang="en-US"/>
            </a:p>
          </p:txBody>
        </p:sp>
        <p:sp>
          <p:nvSpPr>
            <p:cNvPr id="517306" name="Rectangle 186"/>
            <p:cNvSpPr>
              <a:spLocks noChangeArrowheads="1"/>
            </p:cNvSpPr>
            <p:nvPr/>
          </p:nvSpPr>
          <p:spPr bwMode="auto">
            <a:xfrm rot="18900000">
              <a:off x="2473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1995</a:t>
              </a:r>
              <a:endParaRPr lang="en-US"/>
            </a:p>
          </p:txBody>
        </p:sp>
        <p:sp>
          <p:nvSpPr>
            <p:cNvPr id="517307" name="Rectangle 187"/>
            <p:cNvSpPr>
              <a:spLocks noChangeArrowheads="1"/>
            </p:cNvSpPr>
            <p:nvPr/>
          </p:nvSpPr>
          <p:spPr bwMode="auto">
            <a:xfrm rot="18900000">
              <a:off x="2762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1996</a:t>
              </a:r>
              <a:endParaRPr lang="en-US"/>
            </a:p>
          </p:txBody>
        </p:sp>
        <p:sp>
          <p:nvSpPr>
            <p:cNvPr id="517308" name="Rectangle 188"/>
            <p:cNvSpPr>
              <a:spLocks noChangeArrowheads="1"/>
            </p:cNvSpPr>
            <p:nvPr/>
          </p:nvSpPr>
          <p:spPr bwMode="auto">
            <a:xfrm rot="18900000">
              <a:off x="3051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1998</a:t>
              </a:r>
              <a:endParaRPr lang="en-US"/>
            </a:p>
          </p:txBody>
        </p:sp>
        <p:sp>
          <p:nvSpPr>
            <p:cNvPr id="517309" name="Rectangle 189"/>
            <p:cNvSpPr>
              <a:spLocks noChangeArrowheads="1"/>
            </p:cNvSpPr>
            <p:nvPr/>
          </p:nvSpPr>
          <p:spPr bwMode="auto">
            <a:xfrm rot="18900000">
              <a:off x="3340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1999</a:t>
              </a:r>
              <a:endParaRPr lang="en-US"/>
            </a:p>
          </p:txBody>
        </p:sp>
        <p:sp>
          <p:nvSpPr>
            <p:cNvPr id="517310" name="Rectangle 190"/>
            <p:cNvSpPr>
              <a:spLocks noChangeArrowheads="1"/>
            </p:cNvSpPr>
            <p:nvPr/>
          </p:nvSpPr>
          <p:spPr bwMode="auto">
            <a:xfrm rot="18900000">
              <a:off x="3629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2000</a:t>
              </a:r>
              <a:endParaRPr lang="en-US"/>
            </a:p>
          </p:txBody>
        </p:sp>
        <p:sp>
          <p:nvSpPr>
            <p:cNvPr id="517311" name="Rectangle 191"/>
            <p:cNvSpPr>
              <a:spLocks noChangeArrowheads="1"/>
            </p:cNvSpPr>
            <p:nvPr/>
          </p:nvSpPr>
          <p:spPr bwMode="auto">
            <a:xfrm rot="18900000">
              <a:off x="3906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2001</a:t>
              </a:r>
              <a:endParaRPr lang="en-US"/>
            </a:p>
          </p:txBody>
        </p:sp>
        <p:sp>
          <p:nvSpPr>
            <p:cNvPr id="517312" name="Rectangle 192"/>
            <p:cNvSpPr>
              <a:spLocks noChangeArrowheads="1"/>
            </p:cNvSpPr>
            <p:nvPr/>
          </p:nvSpPr>
          <p:spPr bwMode="auto">
            <a:xfrm rot="18900000">
              <a:off x="4195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2003</a:t>
              </a:r>
              <a:endParaRPr lang="en-US"/>
            </a:p>
          </p:txBody>
        </p:sp>
        <p:sp>
          <p:nvSpPr>
            <p:cNvPr id="517313" name="Rectangle 193"/>
            <p:cNvSpPr>
              <a:spLocks noChangeArrowheads="1"/>
            </p:cNvSpPr>
            <p:nvPr/>
          </p:nvSpPr>
          <p:spPr bwMode="auto">
            <a:xfrm rot="18900000">
              <a:off x="4484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2004</a:t>
              </a:r>
              <a:endParaRPr lang="en-US"/>
            </a:p>
          </p:txBody>
        </p:sp>
        <p:sp>
          <p:nvSpPr>
            <p:cNvPr id="517314" name="Rectangle 194"/>
            <p:cNvSpPr>
              <a:spLocks noChangeArrowheads="1"/>
            </p:cNvSpPr>
            <p:nvPr/>
          </p:nvSpPr>
          <p:spPr bwMode="auto">
            <a:xfrm rot="16200000">
              <a:off x="385" y="2417"/>
              <a:ext cx="52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$/peso</a:t>
              </a:r>
              <a:endParaRPr lang="en-US"/>
            </a:p>
          </p:txBody>
        </p:sp>
        <p:sp>
          <p:nvSpPr>
            <p:cNvPr id="517315" name="Rectangle 195"/>
            <p:cNvSpPr>
              <a:spLocks noChangeArrowheads="1"/>
            </p:cNvSpPr>
            <p:nvPr/>
          </p:nvSpPr>
          <p:spPr bwMode="auto">
            <a:xfrm>
              <a:off x="392" y="1112"/>
              <a:ext cx="4965" cy="275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NAFTA – What Happened</a:t>
            </a:r>
            <a:br>
              <a:rPr lang="en-US" sz="4000"/>
            </a:br>
            <a:endParaRPr lang="en-US" sz="400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</p:txBody>
      </p:sp>
      <p:sp>
        <p:nvSpPr>
          <p:cNvPr id="517128" name="Line 8"/>
          <p:cNvSpPr>
            <a:spLocks noChangeShapeType="1"/>
          </p:cNvSpPr>
          <p:nvPr/>
        </p:nvSpPr>
        <p:spPr bwMode="auto">
          <a:xfrm flipV="1">
            <a:off x="4191000" y="3048000"/>
            <a:ext cx="0" cy="1981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29" name="Line 9"/>
          <p:cNvSpPr>
            <a:spLocks noChangeShapeType="1"/>
          </p:cNvSpPr>
          <p:nvPr/>
        </p:nvSpPr>
        <p:spPr bwMode="auto">
          <a:xfrm flipV="1">
            <a:off x="4572000" y="3048000"/>
            <a:ext cx="0" cy="1981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0" name="Text Box 10"/>
          <p:cNvSpPr txBox="1">
            <a:spLocks noChangeArrowheads="1"/>
          </p:cNvSpPr>
          <p:nvPr/>
        </p:nvSpPr>
        <p:spPr bwMode="auto">
          <a:xfrm>
            <a:off x="10668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17131" name="Text Box 11"/>
          <p:cNvSpPr txBox="1">
            <a:spLocks noChangeArrowheads="1"/>
          </p:cNvSpPr>
          <p:nvPr/>
        </p:nvSpPr>
        <p:spPr bwMode="auto">
          <a:xfrm>
            <a:off x="63246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17132" name="Freeform 12"/>
          <p:cNvSpPr>
            <a:spLocks/>
          </p:cNvSpPr>
          <p:nvPr/>
        </p:nvSpPr>
        <p:spPr bwMode="auto">
          <a:xfrm>
            <a:off x="17526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3" name="Freeform 13"/>
          <p:cNvSpPr>
            <a:spLocks/>
          </p:cNvSpPr>
          <p:nvPr/>
        </p:nvSpPr>
        <p:spPr bwMode="auto">
          <a:xfrm flipH="1">
            <a:off x="4572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316" name="Rectangle 196"/>
          <p:cNvSpPr>
            <a:spLocks noChangeArrowheads="1"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Peso Dropped One Year After</a:t>
            </a:r>
          </a:p>
        </p:txBody>
      </p:sp>
    </p:spTree>
    <p:extLst>
      <p:ext uri="{BB962C8B-B14F-4D97-AF65-F5344CB8AC3E}">
        <p14:creationId xmlns:p14="http://schemas.microsoft.com/office/powerpoint/2010/main" val="14690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/>
      <p:bldP spid="517128" grpId="0" animBg="1"/>
      <p:bldP spid="517129" grpId="0" animBg="1"/>
      <p:bldP spid="517130" grpId="0"/>
      <p:bldP spid="517131" grpId="0"/>
      <p:bldP spid="517132" grpId="0" animBg="1"/>
      <p:bldP spid="517133" grpId="0" animBg="1"/>
      <p:bldP spid="5173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44D40B3-EC54-C34B-86E3-E234E93F68AF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5314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0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3" imgW="5181600" imgH="3022600" progId="Excel.Sheet.8">
                  <p:embed/>
                </p:oleObj>
              </mc:Choice>
              <mc:Fallback>
                <p:oleObj name="Chart" r:id="rId3" imgW="5181600" imgH="3022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0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41701" y="6135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NAFTA: What Happened - Mexico Reserves Dropped at Once</a:t>
            </a:r>
          </a:p>
        </p:txBody>
      </p:sp>
      <p:sp>
        <p:nvSpPr>
          <p:cNvPr id="531463" name="Line 7"/>
          <p:cNvSpPr>
            <a:spLocks noChangeShapeType="1"/>
          </p:cNvSpPr>
          <p:nvPr/>
        </p:nvSpPr>
        <p:spPr bwMode="auto">
          <a:xfrm flipV="1">
            <a:off x="41910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4" name="Line 8"/>
          <p:cNvSpPr>
            <a:spLocks noChangeShapeType="1"/>
          </p:cNvSpPr>
          <p:nvPr/>
        </p:nvSpPr>
        <p:spPr bwMode="auto">
          <a:xfrm flipV="1">
            <a:off x="45720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10668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63246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1467" name="Freeform 11"/>
          <p:cNvSpPr>
            <a:spLocks/>
          </p:cNvSpPr>
          <p:nvPr/>
        </p:nvSpPr>
        <p:spPr bwMode="auto">
          <a:xfrm>
            <a:off x="1752600" y="2286000"/>
            <a:ext cx="2438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8" name="Freeform 12"/>
          <p:cNvSpPr>
            <a:spLocks/>
          </p:cNvSpPr>
          <p:nvPr/>
        </p:nvSpPr>
        <p:spPr bwMode="auto">
          <a:xfrm flipH="1">
            <a:off x="4572000" y="2286000"/>
            <a:ext cx="2438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2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E0EDA4A9-33E3-6249-B73A-5FCF55EDE849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521231" name="Group 15"/>
          <p:cNvGrpSpPr>
            <a:grpSpLocks noChangeAspect="1"/>
          </p:cNvGrpSpPr>
          <p:nvPr/>
        </p:nvGrpSpPr>
        <p:grpSpPr bwMode="auto">
          <a:xfrm>
            <a:off x="747713" y="1600200"/>
            <a:ext cx="7648575" cy="4525963"/>
            <a:chOff x="471" y="1008"/>
            <a:chExt cx="4818" cy="2851"/>
          </a:xfrm>
        </p:grpSpPr>
        <p:sp>
          <p:nvSpPr>
            <p:cNvPr id="52123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471" y="1008"/>
              <a:ext cx="4818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2" name="Rectangle 16"/>
            <p:cNvSpPr>
              <a:spLocks noChangeArrowheads="1"/>
            </p:cNvSpPr>
            <p:nvPr/>
          </p:nvSpPr>
          <p:spPr bwMode="auto">
            <a:xfrm>
              <a:off x="524" y="1061"/>
              <a:ext cx="4702" cy="27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3" name="Rectangle 17"/>
            <p:cNvSpPr>
              <a:spLocks noChangeArrowheads="1"/>
            </p:cNvSpPr>
            <p:nvPr/>
          </p:nvSpPr>
          <p:spPr bwMode="auto">
            <a:xfrm>
              <a:off x="1134" y="1913"/>
              <a:ext cx="3997" cy="11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4" name="Line 18"/>
            <p:cNvSpPr>
              <a:spLocks noChangeShapeType="1"/>
            </p:cNvSpPr>
            <p:nvPr/>
          </p:nvSpPr>
          <p:spPr bwMode="auto">
            <a:xfrm>
              <a:off x="1134" y="2912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5" name="Line 19"/>
            <p:cNvSpPr>
              <a:spLocks noChangeShapeType="1"/>
            </p:cNvSpPr>
            <p:nvPr/>
          </p:nvSpPr>
          <p:spPr bwMode="auto">
            <a:xfrm>
              <a:off x="1134" y="2775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6" name="Line 20"/>
            <p:cNvSpPr>
              <a:spLocks noChangeShapeType="1"/>
            </p:cNvSpPr>
            <p:nvPr/>
          </p:nvSpPr>
          <p:spPr bwMode="auto">
            <a:xfrm>
              <a:off x="1134" y="2628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7" name="Line 21"/>
            <p:cNvSpPr>
              <a:spLocks noChangeShapeType="1"/>
            </p:cNvSpPr>
            <p:nvPr/>
          </p:nvSpPr>
          <p:spPr bwMode="auto">
            <a:xfrm>
              <a:off x="1134" y="2491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8" name="Line 22"/>
            <p:cNvSpPr>
              <a:spLocks noChangeShapeType="1"/>
            </p:cNvSpPr>
            <p:nvPr/>
          </p:nvSpPr>
          <p:spPr bwMode="auto">
            <a:xfrm>
              <a:off x="1134" y="2344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9" name="Line 23"/>
            <p:cNvSpPr>
              <a:spLocks noChangeShapeType="1"/>
            </p:cNvSpPr>
            <p:nvPr/>
          </p:nvSpPr>
          <p:spPr bwMode="auto">
            <a:xfrm>
              <a:off x="1134" y="2197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0" name="Line 24"/>
            <p:cNvSpPr>
              <a:spLocks noChangeShapeType="1"/>
            </p:cNvSpPr>
            <p:nvPr/>
          </p:nvSpPr>
          <p:spPr bwMode="auto">
            <a:xfrm>
              <a:off x="1134" y="2060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1" name="Line 25"/>
            <p:cNvSpPr>
              <a:spLocks noChangeShapeType="1"/>
            </p:cNvSpPr>
            <p:nvPr/>
          </p:nvSpPr>
          <p:spPr bwMode="auto">
            <a:xfrm>
              <a:off x="1134" y="1913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2" name="Rectangle 26"/>
            <p:cNvSpPr>
              <a:spLocks noChangeArrowheads="1"/>
            </p:cNvSpPr>
            <p:nvPr/>
          </p:nvSpPr>
          <p:spPr bwMode="auto">
            <a:xfrm>
              <a:off x="1134" y="1913"/>
              <a:ext cx="3997" cy="1146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3" name="Line 27"/>
            <p:cNvSpPr>
              <a:spLocks noChangeShapeType="1"/>
            </p:cNvSpPr>
            <p:nvPr/>
          </p:nvSpPr>
          <p:spPr bwMode="auto">
            <a:xfrm>
              <a:off x="1134" y="1913"/>
              <a:ext cx="1" cy="1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4" name="Line 28"/>
            <p:cNvSpPr>
              <a:spLocks noChangeShapeType="1"/>
            </p:cNvSpPr>
            <p:nvPr/>
          </p:nvSpPr>
          <p:spPr bwMode="auto">
            <a:xfrm>
              <a:off x="1092" y="3059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5" name="Line 29"/>
            <p:cNvSpPr>
              <a:spLocks noChangeShapeType="1"/>
            </p:cNvSpPr>
            <p:nvPr/>
          </p:nvSpPr>
          <p:spPr bwMode="auto">
            <a:xfrm>
              <a:off x="1092" y="291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6" name="Line 30"/>
            <p:cNvSpPr>
              <a:spLocks noChangeShapeType="1"/>
            </p:cNvSpPr>
            <p:nvPr/>
          </p:nvSpPr>
          <p:spPr bwMode="auto">
            <a:xfrm>
              <a:off x="1092" y="277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7" name="Line 31"/>
            <p:cNvSpPr>
              <a:spLocks noChangeShapeType="1"/>
            </p:cNvSpPr>
            <p:nvPr/>
          </p:nvSpPr>
          <p:spPr bwMode="auto">
            <a:xfrm>
              <a:off x="1092" y="262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8" name="Line 32"/>
            <p:cNvSpPr>
              <a:spLocks noChangeShapeType="1"/>
            </p:cNvSpPr>
            <p:nvPr/>
          </p:nvSpPr>
          <p:spPr bwMode="auto">
            <a:xfrm>
              <a:off x="1092" y="2491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9" name="Line 33"/>
            <p:cNvSpPr>
              <a:spLocks noChangeShapeType="1"/>
            </p:cNvSpPr>
            <p:nvPr/>
          </p:nvSpPr>
          <p:spPr bwMode="auto">
            <a:xfrm>
              <a:off x="1092" y="234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0" name="Line 34"/>
            <p:cNvSpPr>
              <a:spLocks noChangeShapeType="1"/>
            </p:cNvSpPr>
            <p:nvPr/>
          </p:nvSpPr>
          <p:spPr bwMode="auto">
            <a:xfrm>
              <a:off x="1092" y="219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1" name="Line 35"/>
            <p:cNvSpPr>
              <a:spLocks noChangeShapeType="1"/>
            </p:cNvSpPr>
            <p:nvPr/>
          </p:nvSpPr>
          <p:spPr bwMode="auto">
            <a:xfrm>
              <a:off x="1092" y="206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2" name="Line 36"/>
            <p:cNvSpPr>
              <a:spLocks noChangeShapeType="1"/>
            </p:cNvSpPr>
            <p:nvPr/>
          </p:nvSpPr>
          <p:spPr bwMode="auto">
            <a:xfrm>
              <a:off x="1092" y="191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3" name="Line 37"/>
            <p:cNvSpPr>
              <a:spLocks noChangeShapeType="1"/>
            </p:cNvSpPr>
            <p:nvPr/>
          </p:nvSpPr>
          <p:spPr bwMode="auto">
            <a:xfrm>
              <a:off x="1134" y="3059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4" name="Line 38"/>
            <p:cNvSpPr>
              <a:spLocks noChangeShapeType="1"/>
            </p:cNvSpPr>
            <p:nvPr/>
          </p:nvSpPr>
          <p:spPr bwMode="auto">
            <a:xfrm flipV="1">
              <a:off x="113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5" name="Line 39"/>
            <p:cNvSpPr>
              <a:spLocks noChangeShapeType="1"/>
            </p:cNvSpPr>
            <p:nvPr/>
          </p:nvSpPr>
          <p:spPr bwMode="auto">
            <a:xfrm flipV="1">
              <a:off x="119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6" name="Line 40"/>
            <p:cNvSpPr>
              <a:spLocks noChangeShapeType="1"/>
            </p:cNvSpPr>
            <p:nvPr/>
          </p:nvSpPr>
          <p:spPr bwMode="auto">
            <a:xfrm flipV="1">
              <a:off x="124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7" name="Line 41"/>
            <p:cNvSpPr>
              <a:spLocks noChangeShapeType="1"/>
            </p:cNvSpPr>
            <p:nvPr/>
          </p:nvSpPr>
          <p:spPr bwMode="auto">
            <a:xfrm flipV="1">
              <a:off x="131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8" name="Line 42"/>
            <p:cNvSpPr>
              <a:spLocks noChangeShapeType="1"/>
            </p:cNvSpPr>
            <p:nvPr/>
          </p:nvSpPr>
          <p:spPr bwMode="auto">
            <a:xfrm flipV="1">
              <a:off x="136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9" name="Line 43"/>
            <p:cNvSpPr>
              <a:spLocks noChangeShapeType="1"/>
            </p:cNvSpPr>
            <p:nvPr/>
          </p:nvSpPr>
          <p:spPr bwMode="auto">
            <a:xfrm flipV="1">
              <a:off x="142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0" name="Line 44"/>
            <p:cNvSpPr>
              <a:spLocks noChangeShapeType="1"/>
            </p:cNvSpPr>
            <p:nvPr/>
          </p:nvSpPr>
          <p:spPr bwMode="auto">
            <a:xfrm flipV="1">
              <a:off x="148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1" name="Line 45"/>
            <p:cNvSpPr>
              <a:spLocks noChangeShapeType="1"/>
            </p:cNvSpPr>
            <p:nvPr/>
          </p:nvSpPr>
          <p:spPr bwMode="auto">
            <a:xfrm flipV="1">
              <a:off x="154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2" name="Line 46"/>
            <p:cNvSpPr>
              <a:spLocks noChangeShapeType="1"/>
            </p:cNvSpPr>
            <p:nvPr/>
          </p:nvSpPr>
          <p:spPr bwMode="auto">
            <a:xfrm flipV="1">
              <a:off x="159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3" name="Line 47"/>
            <p:cNvSpPr>
              <a:spLocks noChangeShapeType="1"/>
            </p:cNvSpPr>
            <p:nvPr/>
          </p:nvSpPr>
          <p:spPr bwMode="auto">
            <a:xfrm flipV="1">
              <a:off x="166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4" name="Line 48"/>
            <p:cNvSpPr>
              <a:spLocks noChangeShapeType="1"/>
            </p:cNvSpPr>
            <p:nvPr/>
          </p:nvSpPr>
          <p:spPr bwMode="auto">
            <a:xfrm flipV="1">
              <a:off x="171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5" name="Line 49"/>
            <p:cNvSpPr>
              <a:spLocks noChangeShapeType="1"/>
            </p:cNvSpPr>
            <p:nvPr/>
          </p:nvSpPr>
          <p:spPr bwMode="auto">
            <a:xfrm flipV="1">
              <a:off x="177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6" name="Line 50"/>
            <p:cNvSpPr>
              <a:spLocks noChangeShapeType="1"/>
            </p:cNvSpPr>
            <p:nvPr/>
          </p:nvSpPr>
          <p:spPr bwMode="auto">
            <a:xfrm flipV="1">
              <a:off x="182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7" name="Line 51"/>
            <p:cNvSpPr>
              <a:spLocks noChangeShapeType="1"/>
            </p:cNvSpPr>
            <p:nvPr/>
          </p:nvSpPr>
          <p:spPr bwMode="auto">
            <a:xfrm flipV="1">
              <a:off x="189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8" name="Line 52"/>
            <p:cNvSpPr>
              <a:spLocks noChangeShapeType="1"/>
            </p:cNvSpPr>
            <p:nvPr/>
          </p:nvSpPr>
          <p:spPr bwMode="auto">
            <a:xfrm flipV="1">
              <a:off x="194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9" name="Line 53"/>
            <p:cNvSpPr>
              <a:spLocks noChangeShapeType="1"/>
            </p:cNvSpPr>
            <p:nvPr/>
          </p:nvSpPr>
          <p:spPr bwMode="auto">
            <a:xfrm flipV="1">
              <a:off x="200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0" name="Line 54"/>
            <p:cNvSpPr>
              <a:spLocks noChangeShapeType="1"/>
            </p:cNvSpPr>
            <p:nvPr/>
          </p:nvSpPr>
          <p:spPr bwMode="auto">
            <a:xfrm flipV="1">
              <a:off x="205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1" name="Line 55"/>
            <p:cNvSpPr>
              <a:spLocks noChangeShapeType="1"/>
            </p:cNvSpPr>
            <p:nvPr/>
          </p:nvSpPr>
          <p:spPr bwMode="auto">
            <a:xfrm flipV="1">
              <a:off x="212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2" name="Line 56"/>
            <p:cNvSpPr>
              <a:spLocks noChangeShapeType="1"/>
            </p:cNvSpPr>
            <p:nvPr/>
          </p:nvSpPr>
          <p:spPr bwMode="auto">
            <a:xfrm flipV="1">
              <a:off x="217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3" name="Line 57"/>
            <p:cNvSpPr>
              <a:spLocks noChangeShapeType="1"/>
            </p:cNvSpPr>
            <p:nvPr/>
          </p:nvSpPr>
          <p:spPr bwMode="auto">
            <a:xfrm flipV="1">
              <a:off x="223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4" name="Line 58"/>
            <p:cNvSpPr>
              <a:spLocks noChangeShapeType="1"/>
            </p:cNvSpPr>
            <p:nvPr/>
          </p:nvSpPr>
          <p:spPr bwMode="auto">
            <a:xfrm flipV="1">
              <a:off x="229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5" name="Line 59"/>
            <p:cNvSpPr>
              <a:spLocks noChangeShapeType="1"/>
            </p:cNvSpPr>
            <p:nvPr/>
          </p:nvSpPr>
          <p:spPr bwMode="auto">
            <a:xfrm flipV="1">
              <a:off x="235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6" name="Line 60"/>
            <p:cNvSpPr>
              <a:spLocks noChangeShapeType="1"/>
            </p:cNvSpPr>
            <p:nvPr/>
          </p:nvSpPr>
          <p:spPr bwMode="auto">
            <a:xfrm flipV="1">
              <a:off x="240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7" name="Line 61"/>
            <p:cNvSpPr>
              <a:spLocks noChangeShapeType="1"/>
            </p:cNvSpPr>
            <p:nvPr/>
          </p:nvSpPr>
          <p:spPr bwMode="auto">
            <a:xfrm flipV="1">
              <a:off x="247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8" name="Line 62"/>
            <p:cNvSpPr>
              <a:spLocks noChangeShapeType="1"/>
            </p:cNvSpPr>
            <p:nvPr/>
          </p:nvSpPr>
          <p:spPr bwMode="auto">
            <a:xfrm flipV="1">
              <a:off x="252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9" name="Line 63"/>
            <p:cNvSpPr>
              <a:spLocks noChangeShapeType="1"/>
            </p:cNvSpPr>
            <p:nvPr/>
          </p:nvSpPr>
          <p:spPr bwMode="auto">
            <a:xfrm flipV="1">
              <a:off x="258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0" name="Line 64"/>
            <p:cNvSpPr>
              <a:spLocks noChangeShapeType="1"/>
            </p:cNvSpPr>
            <p:nvPr/>
          </p:nvSpPr>
          <p:spPr bwMode="auto">
            <a:xfrm flipV="1">
              <a:off x="263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1" name="Line 65"/>
            <p:cNvSpPr>
              <a:spLocks noChangeShapeType="1"/>
            </p:cNvSpPr>
            <p:nvPr/>
          </p:nvSpPr>
          <p:spPr bwMode="auto">
            <a:xfrm flipV="1">
              <a:off x="270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2" name="Line 66"/>
            <p:cNvSpPr>
              <a:spLocks noChangeShapeType="1"/>
            </p:cNvSpPr>
            <p:nvPr/>
          </p:nvSpPr>
          <p:spPr bwMode="auto">
            <a:xfrm flipV="1">
              <a:off x="275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3" name="Line 67"/>
            <p:cNvSpPr>
              <a:spLocks noChangeShapeType="1"/>
            </p:cNvSpPr>
            <p:nvPr/>
          </p:nvSpPr>
          <p:spPr bwMode="auto">
            <a:xfrm flipV="1">
              <a:off x="281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4" name="Line 68"/>
            <p:cNvSpPr>
              <a:spLocks noChangeShapeType="1"/>
            </p:cNvSpPr>
            <p:nvPr/>
          </p:nvSpPr>
          <p:spPr bwMode="auto">
            <a:xfrm flipV="1">
              <a:off x="286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5" name="Line 69"/>
            <p:cNvSpPr>
              <a:spLocks noChangeShapeType="1"/>
            </p:cNvSpPr>
            <p:nvPr/>
          </p:nvSpPr>
          <p:spPr bwMode="auto">
            <a:xfrm flipV="1">
              <a:off x="293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6" name="Line 70"/>
            <p:cNvSpPr>
              <a:spLocks noChangeShapeType="1"/>
            </p:cNvSpPr>
            <p:nvPr/>
          </p:nvSpPr>
          <p:spPr bwMode="auto">
            <a:xfrm flipV="1">
              <a:off x="298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7" name="Line 71"/>
            <p:cNvSpPr>
              <a:spLocks noChangeShapeType="1"/>
            </p:cNvSpPr>
            <p:nvPr/>
          </p:nvSpPr>
          <p:spPr bwMode="auto">
            <a:xfrm flipV="1">
              <a:off x="304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8" name="Line 72"/>
            <p:cNvSpPr>
              <a:spLocks noChangeShapeType="1"/>
            </p:cNvSpPr>
            <p:nvPr/>
          </p:nvSpPr>
          <p:spPr bwMode="auto">
            <a:xfrm flipV="1">
              <a:off x="310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9" name="Line 73"/>
            <p:cNvSpPr>
              <a:spLocks noChangeShapeType="1"/>
            </p:cNvSpPr>
            <p:nvPr/>
          </p:nvSpPr>
          <p:spPr bwMode="auto">
            <a:xfrm flipV="1">
              <a:off x="316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0" name="Line 74"/>
            <p:cNvSpPr>
              <a:spLocks noChangeShapeType="1"/>
            </p:cNvSpPr>
            <p:nvPr/>
          </p:nvSpPr>
          <p:spPr bwMode="auto">
            <a:xfrm flipV="1">
              <a:off x="321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1" name="Line 75"/>
            <p:cNvSpPr>
              <a:spLocks noChangeShapeType="1"/>
            </p:cNvSpPr>
            <p:nvPr/>
          </p:nvSpPr>
          <p:spPr bwMode="auto">
            <a:xfrm flipV="1">
              <a:off x="328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2" name="Line 76"/>
            <p:cNvSpPr>
              <a:spLocks noChangeShapeType="1"/>
            </p:cNvSpPr>
            <p:nvPr/>
          </p:nvSpPr>
          <p:spPr bwMode="auto">
            <a:xfrm flipV="1">
              <a:off x="333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3" name="Line 77"/>
            <p:cNvSpPr>
              <a:spLocks noChangeShapeType="1"/>
            </p:cNvSpPr>
            <p:nvPr/>
          </p:nvSpPr>
          <p:spPr bwMode="auto">
            <a:xfrm flipV="1">
              <a:off x="339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4" name="Line 78"/>
            <p:cNvSpPr>
              <a:spLocks noChangeShapeType="1"/>
            </p:cNvSpPr>
            <p:nvPr/>
          </p:nvSpPr>
          <p:spPr bwMode="auto">
            <a:xfrm flipV="1">
              <a:off x="344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5" name="Line 79"/>
            <p:cNvSpPr>
              <a:spLocks noChangeShapeType="1"/>
            </p:cNvSpPr>
            <p:nvPr/>
          </p:nvSpPr>
          <p:spPr bwMode="auto">
            <a:xfrm flipV="1">
              <a:off x="351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6" name="Line 80"/>
            <p:cNvSpPr>
              <a:spLocks noChangeShapeType="1"/>
            </p:cNvSpPr>
            <p:nvPr/>
          </p:nvSpPr>
          <p:spPr bwMode="auto">
            <a:xfrm flipV="1">
              <a:off x="356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7" name="Line 81"/>
            <p:cNvSpPr>
              <a:spLocks noChangeShapeType="1"/>
            </p:cNvSpPr>
            <p:nvPr/>
          </p:nvSpPr>
          <p:spPr bwMode="auto">
            <a:xfrm flipV="1">
              <a:off x="362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8" name="Line 82"/>
            <p:cNvSpPr>
              <a:spLocks noChangeShapeType="1"/>
            </p:cNvSpPr>
            <p:nvPr/>
          </p:nvSpPr>
          <p:spPr bwMode="auto">
            <a:xfrm flipV="1">
              <a:off x="367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9" name="Line 83"/>
            <p:cNvSpPr>
              <a:spLocks noChangeShapeType="1"/>
            </p:cNvSpPr>
            <p:nvPr/>
          </p:nvSpPr>
          <p:spPr bwMode="auto">
            <a:xfrm flipV="1">
              <a:off x="374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0" name="Line 84"/>
            <p:cNvSpPr>
              <a:spLocks noChangeShapeType="1"/>
            </p:cNvSpPr>
            <p:nvPr/>
          </p:nvSpPr>
          <p:spPr bwMode="auto">
            <a:xfrm flipV="1">
              <a:off x="379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1" name="Line 85"/>
            <p:cNvSpPr>
              <a:spLocks noChangeShapeType="1"/>
            </p:cNvSpPr>
            <p:nvPr/>
          </p:nvSpPr>
          <p:spPr bwMode="auto">
            <a:xfrm flipV="1">
              <a:off x="385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2" name="Line 86"/>
            <p:cNvSpPr>
              <a:spLocks noChangeShapeType="1"/>
            </p:cNvSpPr>
            <p:nvPr/>
          </p:nvSpPr>
          <p:spPr bwMode="auto">
            <a:xfrm flipV="1">
              <a:off x="391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3" name="Line 87"/>
            <p:cNvSpPr>
              <a:spLocks noChangeShapeType="1"/>
            </p:cNvSpPr>
            <p:nvPr/>
          </p:nvSpPr>
          <p:spPr bwMode="auto">
            <a:xfrm flipV="1">
              <a:off x="397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4" name="Line 88"/>
            <p:cNvSpPr>
              <a:spLocks noChangeShapeType="1"/>
            </p:cNvSpPr>
            <p:nvPr/>
          </p:nvSpPr>
          <p:spPr bwMode="auto">
            <a:xfrm flipV="1">
              <a:off x="402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5" name="Line 89"/>
            <p:cNvSpPr>
              <a:spLocks noChangeShapeType="1"/>
            </p:cNvSpPr>
            <p:nvPr/>
          </p:nvSpPr>
          <p:spPr bwMode="auto">
            <a:xfrm flipV="1">
              <a:off x="409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6" name="Line 90"/>
            <p:cNvSpPr>
              <a:spLocks noChangeShapeType="1"/>
            </p:cNvSpPr>
            <p:nvPr/>
          </p:nvSpPr>
          <p:spPr bwMode="auto">
            <a:xfrm flipV="1">
              <a:off x="414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7" name="Line 91"/>
            <p:cNvSpPr>
              <a:spLocks noChangeShapeType="1"/>
            </p:cNvSpPr>
            <p:nvPr/>
          </p:nvSpPr>
          <p:spPr bwMode="auto">
            <a:xfrm flipV="1">
              <a:off x="420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8" name="Line 92"/>
            <p:cNvSpPr>
              <a:spLocks noChangeShapeType="1"/>
            </p:cNvSpPr>
            <p:nvPr/>
          </p:nvSpPr>
          <p:spPr bwMode="auto">
            <a:xfrm flipV="1">
              <a:off x="425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9" name="Line 93"/>
            <p:cNvSpPr>
              <a:spLocks noChangeShapeType="1"/>
            </p:cNvSpPr>
            <p:nvPr/>
          </p:nvSpPr>
          <p:spPr bwMode="auto">
            <a:xfrm flipV="1">
              <a:off x="432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0" name="Line 94"/>
            <p:cNvSpPr>
              <a:spLocks noChangeShapeType="1"/>
            </p:cNvSpPr>
            <p:nvPr/>
          </p:nvSpPr>
          <p:spPr bwMode="auto">
            <a:xfrm flipV="1">
              <a:off x="437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1" name="Line 95"/>
            <p:cNvSpPr>
              <a:spLocks noChangeShapeType="1"/>
            </p:cNvSpPr>
            <p:nvPr/>
          </p:nvSpPr>
          <p:spPr bwMode="auto">
            <a:xfrm flipV="1">
              <a:off x="443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2" name="Line 96"/>
            <p:cNvSpPr>
              <a:spLocks noChangeShapeType="1"/>
            </p:cNvSpPr>
            <p:nvPr/>
          </p:nvSpPr>
          <p:spPr bwMode="auto">
            <a:xfrm flipV="1">
              <a:off x="448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3" name="Line 97"/>
            <p:cNvSpPr>
              <a:spLocks noChangeShapeType="1"/>
            </p:cNvSpPr>
            <p:nvPr/>
          </p:nvSpPr>
          <p:spPr bwMode="auto">
            <a:xfrm flipV="1">
              <a:off x="455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4" name="Line 98"/>
            <p:cNvSpPr>
              <a:spLocks noChangeShapeType="1"/>
            </p:cNvSpPr>
            <p:nvPr/>
          </p:nvSpPr>
          <p:spPr bwMode="auto">
            <a:xfrm flipV="1">
              <a:off x="460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5" name="Line 99"/>
            <p:cNvSpPr>
              <a:spLocks noChangeShapeType="1"/>
            </p:cNvSpPr>
            <p:nvPr/>
          </p:nvSpPr>
          <p:spPr bwMode="auto">
            <a:xfrm flipV="1">
              <a:off x="466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6" name="Line 100"/>
            <p:cNvSpPr>
              <a:spLocks noChangeShapeType="1"/>
            </p:cNvSpPr>
            <p:nvPr/>
          </p:nvSpPr>
          <p:spPr bwMode="auto">
            <a:xfrm flipV="1">
              <a:off x="472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7" name="Line 101"/>
            <p:cNvSpPr>
              <a:spLocks noChangeShapeType="1"/>
            </p:cNvSpPr>
            <p:nvPr/>
          </p:nvSpPr>
          <p:spPr bwMode="auto">
            <a:xfrm flipV="1">
              <a:off x="478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8" name="Line 102"/>
            <p:cNvSpPr>
              <a:spLocks noChangeShapeType="1"/>
            </p:cNvSpPr>
            <p:nvPr/>
          </p:nvSpPr>
          <p:spPr bwMode="auto">
            <a:xfrm flipV="1">
              <a:off x="483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9" name="Line 103"/>
            <p:cNvSpPr>
              <a:spLocks noChangeShapeType="1"/>
            </p:cNvSpPr>
            <p:nvPr/>
          </p:nvSpPr>
          <p:spPr bwMode="auto">
            <a:xfrm flipV="1">
              <a:off x="490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0" name="Line 104"/>
            <p:cNvSpPr>
              <a:spLocks noChangeShapeType="1"/>
            </p:cNvSpPr>
            <p:nvPr/>
          </p:nvSpPr>
          <p:spPr bwMode="auto">
            <a:xfrm flipV="1">
              <a:off x="495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1" name="Line 105"/>
            <p:cNvSpPr>
              <a:spLocks noChangeShapeType="1"/>
            </p:cNvSpPr>
            <p:nvPr/>
          </p:nvSpPr>
          <p:spPr bwMode="auto">
            <a:xfrm flipV="1">
              <a:off x="501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2" name="Line 106"/>
            <p:cNvSpPr>
              <a:spLocks noChangeShapeType="1"/>
            </p:cNvSpPr>
            <p:nvPr/>
          </p:nvSpPr>
          <p:spPr bwMode="auto">
            <a:xfrm flipV="1">
              <a:off x="506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3" name="Line 107"/>
            <p:cNvSpPr>
              <a:spLocks noChangeShapeType="1"/>
            </p:cNvSpPr>
            <p:nvPr/>
          </p:nvSpPr>
          <p:spPr bwMode="auto">
            <a:xfrm flipV="1">
              <a:off x="513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4" name="Freeform 108"/>
            <p:cNvSpPr>
              <a:spLocks/>
            </p:cNvSpPr>
            <p:nvPr/>
          </p:nvSpPr>
          <p:spPr bwMode="auto">
            <a:xfrm>
              <a:off x="1165" y="2049"/>
              <a:ext cx="3934" cy="442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16" y="38"/>
                </a:cxn>
                <a:cxn ang="0">
                  <a:pos x="27" y="36"/>
                </a:cxn>
                <a:cxn ang="0">
                  <a:pos x="38" y="36"/>
                </a:cxn>
                <a:cxn ang="0">
                  <a:pos x="49" y="33"/>
                </a:cxn>
                <a:cxn ang="0">
                  <a:pos x="60" y="31"/>
                </a:cxn>
                <a:cxn ang="0">
                  <a:pos x="71" y="30"/>
                </a:cxn>
                <a:cxn ang="0">
                  <a:pos x="82" y="29"/>
                </a:cxn>
                <a:cxn ang="0">
                  <a:pos x="93" y="28"/>
                </a:cxn>
                <a:cxn ang="0">
                  <a:pos x="104" y="27"/>
                </a:cxn>
                <a:cxn ang="0">
                  <a:pos x="115" y="28"/>
                </a:cxn>
                <a:cxn ang="0">
                  <a:pos x="126" y="26"/>
                </a:cxn>
                <a:cxn ang="0">
                  <a:pos x="137" y="24"/>
                </a:cxn>
                <a:cxn ang="0">
                  <a:pos x="148" y="22"/>
                </a:cxn>
                <a:cxn ang="0">
                  <a:pos x="159" y="31"/>
                </a:cxn>
                <a:cxn ang="0">
                  <a:pos x="170" y="27"/>
                </a:cxn>
                <a:cxn ang="0">
                  <a:pos x="181" y="26"/>
                </a:cxn>
                <a:cxn ang="0">
                  <a:pos x="193" y="22"/>
                </a:cxn>
                <a:cxn ang="0">
                  <a:pos x="204" y="21"/>
                </a:cxn>
                <a:cxn ang="0">
                  <a:pos x="215" y="17"/>
                </a:cxn>
                <a:cxn ang="0">
                  <a:pos x="226" y="17"/>
                </a:cxn>
                <a:cxn ang="0">
                  <a:pos x="237" y="15"/>
                </a:cxn>
                <a:cxn ang="0">
                  <a:pos x="248" y="15"/>
                </a:cxn>
                <a:cxn ang="0">
                  <a:pos x="259" y="11"/>
                </a:cxn>
                <a:cxn ang="0">
                  <a:pos x="270" y="9"/>
                </a:cxn>
                <a:cxn ang="0">
                  <a:pos x="281" y="7"/>
                </a:cxn>
                <a:cxn ang="0">
                  <a:pos x="292" y="8"/>
                </a:cxn>
                <a:cxn ang="0">
                  <a:pos x="303" y="8"/>
                </a:cxn>
                <a:cxn ang="0">
                  <a:pos x="314" y="7"/>
                </a:cxn>
                <a:cxn ang="0">
                  <a:pos x="325" y="6"/>
                </a:cxn>
                <a:cxn ang="0">
                  <a:pos x="336" y="7"/>
                </a:cxn>
                <a:cxn ang="0">
                  <a:pos x="347" y="4"/>
                </a:cxn>
                <a:cxn ang="0">
                  <a:pos x="358" y="3"/>
                </a:cxn>
                <a:cxn ang="0">
                  <a:pos x="369" y="0"/>
                </a:cxn>
              </a:cxnLst>
              <a:rect l="0" t="0" r="r" b="b"/>
              <a:pathLst>
                <a:path w="374" h="42">
                  <a:moveTo>
                    <a:pt x="0" y="41"/>
                  </a:moveTo>
                  <a:lnTo>
                    <a:pt x="5" y="38"/>
                  </a:lnTo>
                  <a:lnTo>
                    <a:pt x="11" y="42"/>
                  </a:lnTo>
                  <a:lnTo>
                    <a:pt x="16" y="38"/>
                  </a:lnTo>
                  <a:lnTo>
                    <a:pt x="22" y="39"/>
                  </a:lnTo>
                  <a:lnTo>
                    <a:pt x="27" y="36"/>
                  </a:lnTo>
                  <a:lnTo>
                    <a:pt x="33" y="39"/>
                  </a:lnTo>
                  <a:lnTo>
                    <a:pt x="38" y="36"/>
                  </a:lnTo>
                  <a:lnTo>
                    <a:pt x="44" y="36"/>
                  </a:lnTo>
                  <a:lnTo>
                    <a:pt x="49" y="33"/>
                  </a:lnTo>
                  <a:lnTo>
                    <a:pt x="55" y="36"/>
                  </a:lnTo>
                  <a:lnTo>
                    <a:pt x="60" y="31"/>
                  </a:lnTo>
                  <a:lnTo>
                    <a:pt x="66" y="34"/>
                  </a:lnTo>
                  <a:lnTo>
                    <a:pt x="71" y="30"/>
                  </a:lnTo>
                  <a:lnTo>
                    <a:pt x="77" y="34"/>
                  </a:lnTo>
                  <a:lnTo>
                    <a:pt x="82" y="29"/>
                  </a:lnTo>
                  <a:lnTo>
                    <a:pt x="88" y="31"/>
                  </a:lnTo>
                  <a:lnTo>
                    <a:pt x="93" y="28"/>
                  </a:lnTo>
                  <a:lnTo>
                    <a:pt x="99" y="31"/>
                  </a:lnTo>
                  <a:lnTo>
                    <a:pt x="104" y="27"/>
                  </a:lnTo>
                  <a:lnTo>
                    <a:pt x="110" y="29"/>
                  </a:lnTo>
                  <a:lnTo>
                    <a:pt x="115" y="28"/>
                  </a:lnTo>
                  <a:lnTo>
                    <a:pt x="121" y="31"/>
                  </a:lnTo>
                  <a:lnTo>
                    <a:pt x="126" y="26"/>
                  </a:lnTo>
                  <a:lnTo>
                    <a:pt x="132" y="27"/>
                  </a:lnTo>
                  <a:lnTo>
                    <a:pt x="137" y="24"/>
                  </a:lnTo>
                  <a:lnTo>
                    <a:pt x="143" y="27"/>
                  </a:lnTo>
                  <a:lnTo>
                    <a:pt x="148" y="22"/>
                  </a:lnTo>
                  <a:lnTo>
                    <a:pt x="154" y="27"/>
                  </a:lnTo>
                  <a:lnTo>
                    <a:pt x="159" y="31"/>
                  </a:lnTo>
                  <a:lnTo>
                    <a:pt x="165" y="33"/>
                  </a:lnTo>
                  <a:lnTo>
                    <a:pt x="170" y="27"/>
                  </a:lnTo>
                  <a:lnTo>
                    <a:pt x="176" y="27"/>
                  </a:lnTo>
                  <a:lnTo>
                    <a:pt x="181" y="26"/>
                  </a:lnTo>
                  <a:lnTo>
                    <a:pt x="187" y="29"/>
                  </a:lnTo>
                  <a:lnTo>
                    <a:pt x="193" y="22"/>
                  </a:lnTo>
                  <a:lnTo>
                    <a:pt x="198" y="24"/>
                  </a:lnTo>
                  <a:lnTo>
                    <a:pt x="204" y="21"/>
                  </a:lnTo>
                  <a:lnTo>
                    <a:pt x="209" y="23"/>
                  </a:lnTo>
                  <a:lnTo>
                    <a:pt x="215" y="17"/>
                  </a:lnTo>
                  <a:lnTo>
                    <a:pt x="220" y="19"/>
                  </a:lnTo>
                  <a:lnTo>
                    <a:pt x="226" y="17"/>
                  </a:lnTo>
                  <a:lnTo>
                    <a:pt x="231" y="20"/>
                  </a:lnTo>
                  <a:lnTo>
                    <a:pt x="237" y="15"/>
                  </a:lnTo>
                  <a:lnTo>
                    <a:pt x="242" y="17"/>
                  </a:lnTo>
                  <a:lnTo>
                    <a:pt x="248" y="15"/>
                  </a:lnTo>
                  <a:lnTo>
                    <a:pt x="253" y="16"/>
                  </a:lnTo>
                  <a:lnTo>
                    <a:pt x="259" y="11"/>
                  </a:lnTo>
                  <a:lnTo>
                    <a:pt x="264" y="11"/>
                  </a:lnTo>
                  <a:lnTo>
                    <a:pt x="270" y="9"/>
                  </a:lnTo>
                  <a:lnTo>
                    <a:pt x="275" y="11"/>
                  </a:lnTo>
                  <a:lnTo>
                    <a:pt x="281" y="7"/>
                  </a:lnTo>
                  <a:lnTo>
                    <a:pt x="286" y="9"/>
                  </a:lnTo>
                  <a:lnTo>
                    <a:pt x="292" y="8"/>
                  </a:lnTo>
                  <a:lnTo>
                    <a:pt x="297" y="12"/>
                  </a:lnTo>
                  <a:lnTo>
                    <a:pt x="303" y="8"/>
                  </a:lnTo>
                  <a:lnTo>
                    <a:pt x="308" y="11"/>
                  </a:lnTo>
                  <a:lnTo>
                    <a:pt x="314" y="7"/>
                  </a:lnTo>
                  <a:lnTo>
                    <a:pt x="319" y="10"/>
                  </a:lnTo>
                  <a:lnTo>
                    <a:pt x="325" y="6"/>
                  </a:lnTo>
                  <a:lnTo>
                    <a:pt x="330" y="9"/>
                  </a:lnTo>
                  <a:lnTo>
                    <a:pt x="336" y="7"/>
                  </a:lnTo>
                  <a:lnTo>
                    <a:pt x="341" y="9"/>
                  </a:lnTo>
                  <a:lnTo>
                    <a:pt x="347" y="4"/>
                  </a:lnTo>
                  <a:lnTo>
                    <a:pt x="352" y="6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9" y="0"/>
                  </a:lnTo>
                  <a:lnTo>
                    <a:pt x="374" y="4"/>
                  </a:lnTo>
                </a:path>
              </a:pathLst>
            </a:custGeom>
            <a:noFill/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5" name="Freeform 109"/>
            <p:cNvSpPr>
              <a:spLocks/>
            </p:cNvSpPr>
            <p:nvPr/>
          </p:nvSpPr>
          <p:spPr bwMode="auto">
            <a:xfrm>
              <a:off x="1134" y="24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6" name="Freeform 110"/>
            <p:cNvSpPr>
              <a:spLocks/>
            </p:cNvSpPr>
            <p:nvPr/>
          </p:nvSpPr>
          <p:spPr bwMode="auto">
            <a:xfrm>
              <a:off x="1186" y="24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7" name="Freeform 111"/>
            <p:cNvSpPr>
              <a:spLocks/>
            </p:cNvSpPr>
            <p:nvPr/>
          </p:nvSpPr>
          <p:spPr bwMode="auto">
            <a:xfrm>
              <a:off x="1249" y="2460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8" name="Freeform 112"/>
            <p:cNvSpPr>
              <a:spLocks/>
            </p:cNvSpPr>
            <p:nvPr/>
          </p:nvSpPr>
          <p:spPr bwMode="auto">
            <a:xfrm>
              <a:off x="1302" y="24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9" name="Freeform 113"/>
            <p:cNvSpPr>
              <a:spLocks/>
            </p:cNvSpPr>
            <p:nvPr/>
          </p:nvSpPr>
          <p:spPr bwMode="auto">
            <a:xfrm>
              <a:off x="1365" y="242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0" name="Freeform 114"/>
            <p:cNvSpPr>
              <a:spLocks/>
            </p:cNvSpPr>
            <p:nvPr/>
          </p:nvSpPr>
          <p:spPr bwMode="auto">
            <a:xfrm>
              <a:off x="1418" y="2397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1" name="Freeform 115"/>
            <p:cNvSpPr>
              <a:spLocks/>
            </p:cNvSpPr>
            <p:nvPr/>
          </p:nvSpPr>
          <p:spPr bwMode="auto">
            <a:xfrm>
              <a:off x="1481" y="2428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2" name="Freeform 116"/>
            <p:cNvSpPr>
              <a:spLocks/>
            </p:cNvSpPr>
            <p:nvPr/>
          </p:nvSpPr>
          <p:spPr bwMode="auto">
            <a:xfrm>
              <a:off x="1533" y="2397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3" name="Freeform 117"/>
            <p:cNvSpPr>
              <a:spLocks/>
            </p:cNvSpPr>
            <p:nvPr/>
          </p:nvSpPr>
          <p:spPr bwMode="auto">
            <a:xfrm>
              <a:off x="1597" y="2397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4" name="Freeform 118"/>
            <p:cNvSpPr>
              <a:spLocks/>
            </p:cNvSpPr>
            <p:nvPr/>
          </p:nvSpPr>
          <p:spPr bwMode="auto">
            <a:xfrm>
              <a:off x="1649" y="2365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5" name="Freeform 119"/>
            <p:cNvSpPr>
              <a:spLocks/>
            </p:cNvSpPr>
            <p:nvPr/>
          </p:nvSpPr>
          <p:spPr bwMode="auto">
            <a:xfrm>
              <a:off x="1712" y="23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6" name="Freeform 120"/>
            <p:cNvSpPr>
              <a:spLocks/>
            </p:cNvSpPr>
            <p:nvPr/>
          </p:nvSpPr>
          <p:spPr bwMode="auto">
            <a:xfrm>
              <a:off x="1765" y="23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7" name="Freeform 121"/>
            <p:cNvSpPr>
              <a:spLocks/>
            </p:cNvSpPr>
            <p:nvPr/>
          </p:nvSpPr>
          <p:spPr bwMode="auto">
            <a:xfrm>
              <a:off x="1828" y="2376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8" name="Freeform 122"/>
            <p:cNvSpPr>
              <a:spLocks/>
            </p:cNvSpPr>
            <p:nvPr/>
          </p:nvSpPr>
          <p:spPr bwMode="auto">
            <a:xfrm>
              <a:off x="1881" y="23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9" name="Freeform 123"/>
            <p:cNvSpPr>
              <a:spLocks/>
            </p:cNvSpPr>
            <p:nvPr/>
          </p:nvSpPr>
          <p:spPr bwMode="auto">
            <a:xfrm>
              <a:off x="1944" y="2376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0" name="Freeform 124"/>
            <p:cNvSpPr>
              <a:spLocks/>
            </p:cNvSpPr>
            <p:nvPr/>
          </p:nvSpPr>
          <p:spPr bwMode="auto">
            <a:xfrm>
              <a:off x="1996" y="232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1" name="Freeform 125"/>
            <p:cNvSpPr>
              <a:spLocks/>
            </p:cNvSpPr>
            <p:nvPr/>
          </p:nvSpPr>
          <p:spPr bwMode="auto">
            <a:xfrm>
              <a:off x="2059" y="2344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2" name="Freeform 126"/>
            <p:cNvSpPr>
              <a:spLocks/>
            </p:cNvSpPr>
            <p:nvPr/>
          </p:nvSpPr>
          <p:spPr bwMode="auto">
            <a:xfrm>
              <a:off x="2112" y="2312"/>
              <a:ext cx="63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3" name="Freeform 127"/>
            <p:cNvSpPr>
              <a:spLocks/>
            </p:cNvSpPr>
            <p:nvPr/>
          </p:nvSpPr>
          <p:spPr bwMode="auto">
            <a:xfrm>
              <a:off x="2175" y="234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4" name="Freeform 128"/>
            <p:cNvSpPr>
              <a:spLocks/>
            </p:cNvSpPr>
            <p:nvPr/>
          </p:nvSpPr>
          <p:spPr bwMode="auto">
            <a:xfrm>
              <a:off x="2228" y="230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5" name="Freeform 129"/>
            <p:cNvSpPr>
              <a:spLocks/>
            </p:cNvSpPr>
            <p:nvPr/>
          </p:nvSpPr>
          <p:spPr bwMode="auto">
            <a:xfrm>
              <a:off x="2291" y="232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6" name="Freeform 130"/>
            <p:cNvSpPr>
              <a:spLocks/>
            </p:cNvSpPr>
            <p:nvPr/>
          </p:nvSpPr>
          <p:spPr bwMode="auto">
            <a:xfrm>
              <a:off x="2343" y="2312"/>
              <a:ext cx="64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7" name="Freeform 131"/>
            <p:cNvSpPr>
              <a:spLocks/>
            </p:cNvSpPr>
            <p:nvPr/>
          </p:nvSpPr>
          <p:spPr bwMode="auto">
            <a:xfrm>
              <a:off x="2407" y="23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8" name="Freeform 132"/>
            <p:cNvSpPr>
              <a:spLocks/>
            </p:cNvSpPr>
            <p:nvPr/>
          </p:nvSpPr>
          <p:spPr bwMode="auto">
            <a:xfrm>
              <a:off x="2459" y="2291"/>
              <a:ext cx="63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9" name="Freeform 133"/>
            <p:cNvSpPr>
              <a:spLocks/>
            </p:cNvSpPr>
            <p:nvPr/>
          </p:nvSpPr>
          <p:spPr bwMode="auto">
            <a:xfrm>
              <a:off x="2522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0" name="Freeform 134"/>
            <p:cNvSpPr>
              <a:spLocks/>
            </p:cNvSpPr>
            <p:nvPr/>
          </p:nvSpPr>
          <p:spPr bwMode="auto">
            <a:xfrm>
              <a:off x="2575" y="2270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1" name="Freeform 135"/>
            <p:cNvSpPr>
              <a:spLocks/>
            </p:cNvSpPr>
            <p:nvPr/>
          </p:nvSpPr>
          <p:spPr bwMode="auto">
            <a:xfrm>
              <a:off x="2638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2" name="Freeform 136"/>
            <p:cNvSpPr>
              <a:spLocks/>
            </p:cNvSpPr>
            <p:nvPr/>
          </p:nvSpPr>
          <p:spPr bwMode="auto">
            <a:xfrm>
              <a:off x="2691" y="22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3" name="Freeform 137"/>
            <p:cNvSpPr>
              <a:spLocks/>
            </p:cNvSpPr>
            <p:nvPr/>
          </p:nvSpPr>
          <p:spPr bwMode="auto">
            <a:xfrm>
              <a:off x="2754" y="230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4" name="Freeform 138"/>
            <p:cNvSpPr>
              <a:spLocks/>
            </p:cNvSpPr>
            <p:nvPr/>
          </p:nvSpPr>
          <p:spPr bwMode="auto">
            <a:xfrm>
              <a:off x="2806" y="234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5" name="Freeform 139"/>
            <p:cNvSpPr>
              <a:spLocks/>
            </p:cNvSpPr>
            <p:nvPr/>
          </p:nvSpPr>
          <p:spPr bwMode="auto">
            <a:xfrm>
              <a:off x="2869" y="2365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6" name="Freeform 140"/>
            <p:cNvSpPr>
              <a:spLocks/>
            </p:cNvSpPr>
            <p:nvPr/>
          </p:nvSpPr>
          <p:spPr bwMode="auto">
            <a:xfrm>
              <a:off x="2922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7" name="Freeform 141"/>
            <p:cNvSpPr>
              <a:spLocks/>
            </p:cNvSpPr>
            <p:nvPr/>
          </p:nvSpPr>
          <p:spPr bwMode="auto">
            <a:xfrm>
              <a:off x="2985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8" name="Freeform 142"/>
            <p:cNvSpPr>
              <a:spLocks/>
            </p:cNvSpPr>
            <p:nvPr/>
          </p:nvSpPr>
          <p:spPr bwMode="auto">
            <a:xfrm>
              <a:off x="3038" y="2291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9" name="Freeform 143"/>
            <p:cNvSpPr>
              <a:spLocks/>
            </p:cNvSpPr>
            <p:nvPr/>
          </p:nvSpPr>
          <p:spPr bwMode="auto">
            <a:xfrm>
              <a:off x="3101" y="232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0" name="Freeform 144"/>
            <p:cNvSpPr>
              <a:spLocks/>
            </p:cNvSpPr>
            <p:nvPr/>
          </p:nvSpPr>
          <p:spPr bwMode="auto">
            <a:xfrm>
              <a:off x="3164" y="22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1" name="Freeform 145"/>
            <p:cNvSpPr>
              <a:spLocks/>
            </p:cNvSpPr>
            <p:nvPr/>
          </p:nvSpPr>
          <p:spPr bwMode="auto">
            <a:xfrm>
              <a:off x="3217" y="2270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2" name="Freeform 146"/>
            <p:cNvSpPr>
              <a:spLocks/>
            </p:cNvSpPr>
            <p:nvPr/>
          </p:nvSpPr>
          <p:spPr bwMode="auto">
            <a:xfrm>
              <a:off x="3280" y="223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3" name="Freeform 147"/>
            <p:cNvSpPr>
              <a:spLocks/>
            </p:cNvSpPr>
            <p:nvPr/>
          </p:nvSpPr>
          <p:spPr bwMode="auto">
            <a:xfrm>
              <a:off x="3332" y="2260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4" name="Freeform 148"/>
            <p:cNvSpPr>
              <a:spLocks/>
            </p:cNvSpPr>
            <p:nvPr/>
          </p:nvSpPr>
          <p:spPr bwMode="auto">
            <a:xfrm>
              <a:off x="3395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5" name="Freeform 149"/>
            <p:cNvSpPr>
              <a:spLocks/>
            </p:cNvSpPr>
            <p:nvPr/>
          </p:nvSpPr>
          <p:spPr bwMode="auto">
            <a:xfrm>
              <a:off x="3448" y="22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6" name="Freeform 150"/>
            <p:cNvSpPr>
              <a:spLocks/>
            </p:cNvSpPr>
            <p:nvPr/>
          </p:nvSpPr>
          <p:spPr bwMode="auto">
            <a:xfrm>
              <a:off x="3511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7" name="Freeform 151"/>
            <p:cNvSpPr>
              <a:spLocks/>
            </p:cNvSpPr>
            <p:nvPr/>
          </p:nvSpPr>
          <p:spPr bwMode="auto">
            <a:xfrm>
              <a:off x="3564" y="2228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8" name="Freeform 152"/>
            <p:cNvSpPr>
              <a:spLocks/>
            </p:cNvSpPr>
            <p:nvPr/>
          </p:nvSpPr>
          <p:spPr bwMode="auto">
            <a:xfrm>
              <a:off x="3627" y="2176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9" name="Freeform 153"/>
            <p:cNvSpPr>
              <a:spLocks/>
            </p:cNvSpPr>
            <p:nvPr/>
          </p:nvSpPr>
          <p:spPr bwMode="auto">
            <a:xfrm>
              <a:off x="3679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0" name="Freeform 154"/>
            <p:cNvSpPr>
              <a:spLocks/>
            </p:cNvSpPr>
            <p:nvPr/>
          </p:nvSpPr>
          <p:spPr bwMode="auto">
            <a:xfrm>
              <a:off x="3742" y="2176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1" name="Freeform 155"/>
            <p:cNvSpPr>
              <a:spLocks/>
            </p:cNvSpPr>
            <p:nvPr/>
          </p:nvSpPr>
          <p:spPr bwMode="auto">
            <a:xfrm>
              <a:off x="3795" y="2186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2" name="Freeform 156"/>
            <p:cNvSpPr>
              <a:spLocks/>
            </p:cNvSpPr>
            <p:nvPr/>
          </p:nvSpPr>
          <p:spPr bwMode="auto">
            <a:xfrm>
              <a:off x="3858" y="213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3" name="Freeform 157"/>
            <p:cNvSpPr>
              <a:spLocks/>
            </p:cNvSpPr>
            <p:nvPr/>
          </p:nvSpPr>
          <p:spPr bwMode="auto">
            <a:xfrm>
              <a:off x="3911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4" name="Freeform 158"/>
            <p:cNvSpPr>
              <a:spLocks/>
            </p:cNvSpPr>
            <p:nvPr/>
          </p:nvSpPr>
          <p:spPr bwMode="auto">
            <a:xfrm>
              <a:off x="3974" y="211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5" name="Freeform 159"/>
            <p:cNvSpPr>
              <a:spLocks/>
            </p:cNvSpPr>
            <p:nvPr/>
          </p:nvSpPr>
          <p:spPr bwMode="auto">
            <a:xfrm>
              <a:off x="4027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6" name="Freeform 160"/>
            <p:cNvSpPr>
              <a:spLocks/>
            </p:cNvSpPr>
            <p:nvPr/>
          </p:nvSpPr>
          <p:spPr bwMode="auto">
            <a:xfrm>
              <a:off x="4090" y="209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7" name="Freeform 161"/>
            <p:cNvSpPr>
              <a:spLocks/>
            </p:cNvSpPr>
            <p:nvPr/>
          </p:nvSpPr>
          <p:spPr bwMode="auto">
            <a:xfrm>
              <a:off x="4142" y="211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8" name="Freeform 162"/>
            <p:cNvSpPr>
              <a:spLocks/>
            </p:cNvSpPr>
            <p:nvPr/>
          </p:nvSpPr>
          <p:spPr bwMode="auto">
            <a:xfrm>
              <a:off x="4205" y="21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9" name="Freeform 163"/>
            <p:cNvSpPr>
              <a:spLocks/>
            </p:cNvSpPr>
            <p:nvPr/>
          </p:nvSpPr>
          <p:spPr bwMode="auto">
            <a:xfrm>
              <a:off x="4258" y="21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0" name="Freeform 164"/>
            <p:cNvSpPr>
              <a:spLocks/>
            </p:cNvSpPr>
            <p:nvPr/>
          </p:nvSpPr>
          <p:spPr bwMode="auto">
            <a:xfrm>
              <a:off x="4321" y="21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1" name="Freeform 165"/>
            <p:cNvSpPr>
              <a:spLocks/>
            </p:cNvSpPr>
            <p:nvPr/>
          </p:nvSpPr>
          <p:spPr bwMode="auto">
            <a:xfrm>
              <a:off x="4374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2" name="Freeform 166"/>
            <p:cNvSpPr>
              <a:spLocks/>
            </p:cNvSpPr>
            <p:nvPr/>
          </p:nvSpPr>
          <p:spPr bwMode="auto">
            <a:xfrm>
              <a:off x="4437" y="209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3" name="Freeform 167"/>
            <p:cNvSpPr>
              <a:spLocks/>
            </p:cNvSpPr>
            <p:nvPr/>
          </p:nvSpPr>
          <p:spPr bwMode="auto">
            <a:xfrm>
              <a:off x="4489" y="212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4" name="Freeform 168"/>
            <p:cNvSpPr>
              <a:spLocks/>
            </p:cNvSpPr>
            <p:nvPr/>
          </p:nvSpPr>
          <p:spPr bwMode="auto">
            <a:xfrm>
              <a:off x="4552" y="2081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5" name="Freeform 169"/>
            <p:cNvSpPr>
              <a:spLocks/>
            </p:cNvSpPr>
            <p:nvPr/>
          </p:nvSpPr>
          <p:spPr bwMode="auto">
            <a:xfrm>
              <a:off x="4605" y="211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6" name="Freeform 170"/>
            <p:cNvSpPr>
              <a:spLocks/>
            </p:cNvSpPr>
            <p:nvPr/>
          </p:nvSpPr>
          <p:spPr bwMode="auto">
            <a:xfrm>
              <a:off x="4668" y="209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7" name="Freeform 171"/>
            <p:cNvSpPr>
              <a:spLocks/>
            </p:cNvSpPr>
            <p:nvPr/>
          </p:nvSpPr>
          <p:spPr bwMode="auto">
            <a:xfrm>
              <a:off x="4721" y="211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8" name="Freeform 172"/>
            <p:cNvSpPr>
              <a:spLocks/>
            </p:cNvSpPr>
            <p:nvPr/>
          </p:nvSpPr>
          <p:spPr bwMode="auto">
            <a:xfrm>
              <a:off x="4784" y="2060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9" name="Freeform 173"/>
            <p:cNvSpPr>
              <a:spLocks/>
            </p:cNvSpPr>
            <p:nvPr/>
          </p:nvSpPr>
          <p:spPr bwMode="auto">
            <a:xfrm>
              <a:off x="4837" y="2081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0" name="Freeform 174"/>
            <p:cNvSpPr>
              <a:spLocks/>
            </p:cNvSpPr>
            <p:nvPr/>
          </p:nvSpPr>
          <p:spPr bwMode="auto">
            <a:xfrm>
              <a:off x="4900" y="2049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1" name="Freeform 175"/>
            <p:cNvSpPr>
              <a:spLocks/>
            </p:cNvSpPr>
            <p:nvPr/>
          </p:nvSpPr>
          <p:spPr bwMode="auto">
            <a:xfrm>
              <a:off x="4952" y="2081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2" name="Freeform 176"/>
            <p:cNvSpPr>
              <a:spLocks/>
            </p:cNvSpPr>
            <p:nvPr/>
          </p:nvSpPr>
          <p:spPr bwMode="auto">
            <a:xfrm>
              <a:off x="5015" y="20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3" name="Freeform 177"/>
            <p:cNvSpPr>
              <a:spLocks/>
            </p:cNvSpPr>
            <p:nvPr/>
          </p:nvSpPr>
          <p:spPr bwMode="auto">
            <a:xfrm>
              <a:off x="5068" y="2060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4" name="Rectangle 178"/>
            <p:cNvSpPr>
              <a:spLocks noChangeArrowheads="1"/>
            </p:cNvSpPr>
            <p:nvPr/>
          </p:nvSpPr>
          <p:spPr bwMode="auto">
            <a:xfrm>
              <a:off x="2175" y="1166"/>
              <a:ext cx="143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Mexico Real </a:t>
              </a:r>
              <a:r>
                <a:rPr lang="en-US" sz="2400" b="1">
                  <a:solidFill>
                    <a:srgbClr val="000000"/>
                  </a:solidFill>
                </a:rPr>
                <a:t>GDP</a:t>
              </a:r>
              <a:endParaRPr lang="en-US" sz="2400"/>
            </a:p>
          </p:txBody>
        </p:sp>
        <p:sp>
          <p:nvSpPr>
            <p:cNvPr id="521395" name="Rectangle 179"/>
            <p:cNvSpPr>
              <a:spLocks noChangeArrowheads="1"/>
            </p:cNvSpPr>
            <p:nvPr/>
          </p:nvSpPr>
          <p:spPr bwMode="auto">
            <a:xfrm>
              <a:off x="2512" y="1387"/>
              <a:ext cx="83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1993=100</a:t>
              </a:r>
              <a:endParaRPr lang="en-US"/>
            </a:p>
          </p:txBody>
        </p:sp>
        <p:sp>
          <p:nvSpPr>
            <p:cNvPr id="521396" name="Rectangle 180"/>
            <p:cNvSpPr>
              <a:spLocks noChangeArrowheads="1"/>
            </p:cNvSpPr>
            <p:nvPr/>
          </p:nvSpPr>
          <p:spPr bwMode="auto">
            <a:xfrm>
              <a:off x="955" y="2975"/>
              <a:ext cx="14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521397" name="Rectangle 181"/>
            <p:cNvSpPr>
              <a:spLocks noChangeArrowheads="1"/>
            </p:cNvSpPr>
            <p:nvPr/>
          </p:nvSpPr>
          <p:spPr bwMode="auto">
            <a:xfrm>
              <a:off x="881" y="2828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521398" name="Rectangle 182"/>
            <p:cNvSpPr>
              <a:spLocks noChangeArrowheads="1"/>
            </p:cNvSpPr>
            <p:nvPr/>
          </p:nvSpPr>
          <p:spPr bwMode="auto">
            <a:xfrm>
              <a:off x="881" y="2691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521399" name="Rectangle 183"/>
            <p:cNvSpPr>
              <a:spLocks noChangeArrowheads="1"/>
            </p:cNvSpPr>
            <p:nvPr/>
          </p:nvSpPr>
          <p:spPr bwMode="auto">
            <a:xfrm>
              <a:off x="881" y="2544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521400" name="Rectangle 184"/>
            <p:cNvSpPr>
              <a:spLocks noChangeArrowheads="1"/>
            </p:cNvSpPr>
            <p:nvPr/>
          </p:nvSpPr>
          <p:spPr bwMode="auto">
            <a:xfrm>
              <a:off x="881" y="2407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521401" name="Rectangle 185"/>
            <p:cNvSpPr>
              <a:spLocks noChangeArrowheads="1"/>
            </p:cNvSpPr>
            <p:nvPr/>
          </p:nvSpPr>
          <p:spPr bwMode="auto">
            <a:xfrm>
              <a:off x="808" y="2260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521402" name="Rectangle 186"/>
            <p:cNvSpPr>
              <a:spLocks noChangeArrowheads="1"/>
            </p:cNvSpPr>
            <p:nvPr/>
          </p:nvSpPr>
          <p:spPr bwMode="auto">
            <a:xfrm>
              <a:off x="808" y="2113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120</a:t>
              </a:r>
              <a:endParaRPr lang="en-US"/>
            </a:p>
          </p:txBody>
        </p:sp>
        <p:sp>
          <p:nvSpPr>
            <p:cNvPr id="521403" name="Rectangle 187"/>
            <p:cNvSpPr>
              <a:spLocks noChangeArrowheads="1"/>
            </p:cNvSpPr>
            <p:nvPr/>
          </p:nvSpPr>
          <p:spPr bwMode="auto">
            <a:xfrm>
              <a:off x="808" y="1976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140</a:t>
              </a:r>
              <a:endParaRPr lang="en-US"/>
            </a:p>
          </p:txBody>
        </p:sp>
        <p:sp>
          <p:nvSpPr>
            <p:cNvPr id="521404" name="Rectangle 188"/>
            <p:cNvSpPr>
              <a:spLocks noChangeArrowheads="1"/>
            </p:cNvSpPr>
            <p:nvPr/>
          </p:nvSpPr>
          <p:spPr bwMode="auto">
            <a:xfrm>
              <a:off x="808" y="1829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160</a:t>
              </a:r>
              <a:endParaRPr lang="en-US"/>
            </a:p>
          </p:txBody>
        </p:sp>
        <p:sp>
          <p:nvSpPr>
            <p:cNvPr id="521405" name="Rectangle 189"/>
            <p:cNvSpPr>
              <a:spLocks noChangeArrowheads="1"/>
            </p:cNvSpPr>
            <p:nvPr/>
          </p:nvSpPr>
          <p:spPr bwMode="auto">
            <a:xfrm rot="18900000">
              <a:off x="628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1988</a:t>
              </a:r>
              <a:endParaRPr lang="en-US"/>
            </a:p>
          </p:txBody>
        </p:sp>
        <p:sp>
          <p:nvSpPr>
            <p:cNvPr id="521406" name="Rectangle 190"/>
            <p:cNvSpPr>
              <a:spLocks noChangeArrowheads="1"/>
            </p:cNvSpPr>
            <p:nvPr/>
          </p:nvSpPr>
          <p:spPr bwMode="auto">
            <a:xfrm rot="18900000">
              <a:off x="912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1989</a:t>
              </a:r>
              <a:endParaRPr lang="en-US"/>
            </a:p>
          </p:txBody>
        </p:sp>
        <p:sp>
          <p:nvSpPr>
            <p:cNvPr id="521407" name="Rectangle 191"/>
            <p:cNvSpPr>
              <a:spLocks noChangeArrowheads="1"/>
            </p:cNvSpPr>
            <p:nvPr/>
          </p:nvSpPr>
          <p:spPr bwMode="auto">
            <a:xfrm rot="18900000">
              <a:off x="1206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1990</a:t>
              </a:r>
              <a:endParaRPr lang="en-US"/>
            </a:p>
          </p:txBody>
        </p:sp>
        <p:sp>
          <p:nvSpPr>
            <p:cNvPr id="521408" name="Rectangle 192"/>
            <p:cNvSpPr>
              <a:spLocks noChangeArrowheads="1"/>
            </p:cNvSpPr>
            <p:nvPr/>
          </p:nvSpPr>
          <p:spPr bwMode="auto">
            <a:xfrm rot="18900000">
              <a:off x="1490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1991</a:t>
              </a:r>
              <a:endParaRPr lang="en-US"/>
            </a:p>
          </p:txBody>
        </p:sp>
        <p:sp>
          <p:nvSpPr>
            <p:cNvPr id="521409" name="Rectangle 193"/>
            <p:cNvSpPr>
              <a:spLocks noChangeArrowheads="1"/>
            </p:cNvSpPr>
            <p:nvPr/>
          </p:nvSpPr>
          <p:spPr bwMode="auto">
            <a:xfrm rot="18900000">
              <a:off x="1785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1993</a:t>
              </a:r>
              <a:endParaRPr lang="en-US"/>
            </a:p>
          </p:txBody>
        </p:sp>
        <p:sp>
          <p:nvSpPr>
            <p:cNvPr id="521410" name="Rectangle 194"/>
            <p:cNvSpPr>
              <a:spLocks noChangeArrowheads="1"/>
            </p:cNvSpPr>
            <p:nvPr/>
          </p:nvSpPr>
          <p:spPr bwMode="auto">
            <a:xfrm rot="18900000">
              <a:off x="2069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1994</a:t>
              </a:r>
              <a:endParaRPr lang="en-US"/>
            </a:p>
          </p:txBody>
        </p:sp>
        <p:sp>
          <p:nvSpPr>
            <p:cNvPr id="521411" name="Rectangle 195"/>
            <p:cNvSpPr>
              <a:spLocks noChangeArrowheads="1"/>
            </p:cNvSpPr>
            <p:nvPr/>
          </p:nvSpPr>
          <p:spPr bwMode="auto">
            <a:xfrm rot="18900000">
              <a:off x="2364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1995</a:t>
              </a:r>
              <a:endParaRPr lang="en-US"/>
            </a:p>
          </p:txBody>
        </p:sp>
        <p:sp>
          <p:nvSpPr>
            <p:cNvPr id="521412" name="Rectangle 196"/>
            <p:cNvSpPr>
              <a:spLocks noChangeArrowheads="1"/>
            </p:cNvSpPr>
            <p:nvPr/>
          </p:nvSpPr>
          <p:spPr bwMode="auto">
            <a:xfrm rot="18900000">
              <a:off x="2658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1996</a:t>
              </a:r>
              <a:endParaRPr lang="en-US"/>
            </a:p>
          </p:txBody>
        </p:sp>
        <p:sp>
          <p:nvSpPr>
            <p:cNvPr id="521413" name="Rectangle 197"/>
            <p:cNvSpPr>
              <a:spLocks noChangeArrowheads="1"/>
            </p:cNvSpPr>
            <p:nvPr/>
          </p:nvSpPr>
          <p:spPr bwMode="auto">
            <a:xfrm rot="18900000">
              <a:off x="2942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1998</a:t>
              </a:r>
              <a:endParaRPr lang="en-US"/>
            </a:p>
          </p:txBody>
        </p:sp>
        <p:sp>
          <p:nvSpPr>
            <p:cNvPr id="521414" name="Rectangle 198"/>
            <p:cNvSpPr>
              <a:spLocks noChangeArrowheads="1"/>
            </p:cNvSpPr>
            <p:nvPr/>
          </p:nvSpPr>
          <p:spPr bwMode="auto">
            <a:xfrm rot="18900000">
              <a:off x="3237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1999</a:t>
              </a:r>
              <a:endParaRPr lang="en-US"/>
            </a:p>
          </p:txBody>
        </p:sp>
        <p:sp>
          <p:nvSpPr>
            <p:cNvPr id="521415" name="Rectangle 199"/>
            <p:cNvSpPr>
              <a:spLocks noChangeArrowheads="1"/>
            </p:cNvSpPr>
            <p:nvPr/>
          </p:nvSpPr>
          <p:spPr bwMode="auto">
            <a:xfrm rot="18900000">
              <a:off x="3521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2000</a:t>
              </a:r>
              <a:endParaRPr lang="en-US"/>
            </a:p>
          </p:txBody>
        </p:sp>
        <p:sp>
          <p:nvSpPr>
            <p:cNvPr id="521416" name="Rectangle 200"/>
            <p:cNvSpPr>
              <a:spLocks noChangeArrowheads="1"/>
            </p:cNvSpPr>
            <p:nvPr/>
          </p:nvSpPr>
          <p:spPr bwMode="auto">
            <a:xfrm rot="18900000">
              <a:off x="3815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2001</a:t>
              </a:r>
              <a:endParaRPr lang="en-US"/>
            </a:p>
          </p:txBody>
        </p:sp>
        <p:sp>
          <p:nvSpPr>
            <p:cNvPr id="521417" name="Rectangle 201"/>
            <p:cNvSpPr>
              <a:spLocks noChangeArrowheads="1"/>
            </p:cNvSpPr>
            <p:nvPr/>
          </p:nvSpPr>
          <p:spPr bwMode="auto">
            <a:xfrm rot="18900000">
              <a:off x="4099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2003</a:t>
              </a:r>
              <a:endParaRPr lang="en-US"/>
            </a:p>
          </p:txBody>
        </p:sp>
        <p:sp>
          <p:nvSpPr>
            <p:cNvPr id="521418" name="Rectangle 202"/>
            <p:cNvSpPr>
              <a:spLocks noChangeArrowheads="1"/>
            </p:cNvSpPr>
            <p:nvPr/>
          </p:nvSpPr>
          <p:spPr bwMode="auto">
            <a:xfrm rot="18900000">
              <a:off x="4394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2004</a:t>
              </a:r>
              <a:endParaRPr lang="en-US"/>
            </a:p>
          </p:txBody>
        </p:sp>
        <p:sp>
          <p:nvSpPr>
            <p:cNvPr id="521419" name="Rectangle 203"/>
            <p:cNvSpPr>
              <a:spLocks noChangeArrowheads="1"/>
            </p:cNvSpPr>
            <p:nvPr/>
          </p:nvSpPr>
          <p:spPr bwMode="auto">
            <a:xfrm>
              <a:off x="524" y="1061"/>
              <a:ext cx="4702" cy="274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1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41702" y="6135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NAFTA: What Happened - Mexico </a:t>
            </a:r>
            <a:br>
              <a:rPr lang="en-US" sz="4000"/>
            </a:br>
            <a:r>
              <a:rPr lang="en-US" sz="4000"/>
              <a:t>GDP Fell after Peso Crisis</a:t>
            </a:r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 flipV="1">
            <a:off x="3962400" y="2971800"/>
            <a:ext cx="0" cy="1981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5" name="Line 9"/>
          <p:cNvSpPr>
            <a:spLocks noChangeShapeType="1"/>
          </p:cNvSpPr>
          <p:nvPr/>
        </p:nvSpPr>
        <p:spPr bwMode="auto">
          <a:xfrm flipV="1">
            <a:off x="4343400" y="2971800"/>
            <a:ext cx="0" cy="1981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1066800" y="1828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6324600" y="1828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1228" name="Freeform 12"/>
          <p:cNvSpPr>
            <a:spLocks/>
          </p:cNvSpPr>
          <p:nvPr/>
        </p:nvSpPr>
        <p:spPr bwMode="auto">
          <a:xfrm>
            <a:off x="1752600" y="2209800"/>
            <a:ext cx="22098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9" name="Freeform 13"/>
          <p:cNvSpPr>
            <a:spLocks/>
          </p:cNvSpPr>
          <p:nvPr/>
        </p:nvSpPr>
        <p:spPr bwMode="auto">
          <a:xfrm flipH="1">
            <a:off x="4343400" y="2209800"/>
            <a:ext cx="2667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69B4BFE-0A4F-5F45-B05E-7C39C4EC9D2E}" type="slidenum">
              <a:rPr lang="en-US"/>
              <a:pPr/>
              <a:t>29</a:t>
            </a:fld>
            <a:endParaRPr lang="en-US"/>
          </a:p>
        </p:txBody>
      </p:sp>
      <p:sp>
        <p:nvSpPr>
          <p:cNvPr id="525317" name="Rectangle 5"/>
          <p:cNvSpPr>
            <a:spLocks noGrp="1" noChangeArrowheads="1"/>
          </p:cNvSpPr>
          <p:nvPr>
            <p:ph type="title"/>
          </p:nvPr>
        </p:nvSpPr>
        <p:spPr>
          <a:xfrm>
            <a:off x="441701" y="6290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NAFTA: What Happened - Mexico </a:t>
            </a:r>
            <a:br>
              <a:rPr lang="en-US" sz="4000"/>
            </a:br>
            <a:r>
              <a:rPr lang="en-US" sz="4000"/>
              <a:t>Imports Fell after Crisis</a:t>
            </a:r>
          </a:p>
        </p:txBody>
      </p:sp>
      <p:graphicFrame>
        <p:nvGraphicFramePr>
          <p:cNvPr id="5253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3" imgW="4673600" imgH="3073400" progId="Excel.Sheet.8">
                  <p:embed/>
                </p:oleObj>
              </mc:Choice>
              <mc:Fallback>
                <p:oleObj name="Chart" r:id="rId3" imgW="4673600" imgH="3073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19" name="Line 7"/>
          <p:cNvSpPr>
            <a:spLocks noChangeShapeType="1"/>
          </p:cNvSpPr>
          <p:nvPr/>
        </p:nvSpPr>
        <p:spPr bwMode="auto">
          <a:xfrm flipV="1">
            <a:off x="4191000" y="2667000"/>
            <a:ext cx="0" cy="2133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0" name="Line 8"/>
          <p:cNvSpPr>
            <a:spLocks noChangeShapeType="1"/>
          </p:cNvSpPr>
          <p:nvPr/>
        </p:nvSpPr>
        <p:spPr bwMode="auto">
          <a:xfrm flipV="1">
            <a:off x="4572000" y="2667000"/>
            <a:ext cx="0" cy="2133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1" name="Text Box 9"/>
          <p:cNvSpPr txBox="1">
            <a:spLocks noChangeArrowheads="1"/>
          </p:cNvSpPr>
          <p:nvPr/>
        </p:nvSpPr>
        <p:spPr bwMode="auto">
          <a:xfrm>
            <a:off x="1295400" y="1676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5322" name="Text Box 10"/>
          <p:cNvSpPr txBox="1">
            <a:spLocks noChangeArrowheads="1"/>
          </p:cNvSpPr>
          <p:nvPr/>
        </p:nvSpPr>
        <p:spPr bwMode="auto">
          <a:xfrm>
            <a:off x="6553200" y="1676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5323" name="Freeform 11"/>
          <p:cNvSpPr>
            <a:spLocks/>
          </p:cNvSpPr>
          <p:nvPr/>
        </p:nvSpPr>
        <p:spPr bwMode="auto">
          <a:xfrm>
            <a:off x="1981200" y="2057400"/>
            <a:ext cx="2209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4" name="Freeform 12"/>
          <p:cNvSpPr>
            <a:spLocks/>
          </p:cNvSpPr>
          <p:nvPr/>
        </p:nvSpPr>
        <p:spPr bwMode="auto">
          <a:xfrm flipH="1">
            <a:off x="4572000" y="2057400"/>
            <a:ext cx="2667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5560339"/>
            <a:ext cx="4254500" cy="140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Trade Policy Past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Leadership since World War II</a:t>
            </a:r>
          </a:p>
          <a:p>
            <a:pPr lvl="1"/>
            <a:r>
              <a:rPr lang="en-US" dirty="0" smtClean="0"/>
              <a:t>Rounds of multilateral tariff reductions</a:t>
            </a:r>
          </a:p>
          <a:p>
            <a:pPr lvl="1"/>
            <a:r>
              <a:rPr lang="en-US" dirty="0" smtClean="0"/>
              <a:t>Discipline on nontariff barriers</a:t>
            </a:r>
          </a:p>
          <a:p>
            <a:pPr lvl="1"/>
            <a:r>
              <a:rPr lang="en-US" dirty="0" smtClean="0"/>
              <a:t>Expanded coverage to</a:t>
            </a:r>
          </a:p>
          <a:p>
            <a:pPr lvl="2"/>
            <a:r>
              <a:rPr lang="en-US" dirty="0" smtClean="0"/>
              <a:t>Services</a:t>
            </a:r>
          </a:p>
          <a:p>
            <a:pPr lvl="2"/>
            <a:r>
              <a:rPr lang="en-US" dirty="0" smtClean="0"/>
              <a:t>Intellectual Property</a:t>
            </a:r>
          </a:p>
          <a:p>
            <a:pPr lvl="1"/>
            <a:r>
              <a:rPr lang="en-US" dirty="0" smtClean="0"/>
              <a:t>All done through GATT, then WTO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F733D34-D586-4F4E-8903-776349BFA0D5}" type="slidenum">
              <a:rPr lang="en-US"/>
              <a:pPr/>
              <a:t>30</a:t>
            </a:fld>
            <a:endParaRPr lang="en-US"/>
          </a:p>
        </p:txBody>
      </p:sp>
      <p:sp>
        <p:nvSpPr>
          <p:cNvPr id="527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980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NAFTA: What Happened - Mexico </a:t>
            </a:r>
            <a:br>
              <a:rPr lang="en-US" sz="4000"/>
            </a:br>
            <a:r>
              <a:rPr lang="en-US" sz="4000"/>
              <a:t>Wages Fell after Crisis</a:t>
            </a:r>
          </a:p>
        </p:txBody>
      </p:sp>
      <p:graphicFrame>
        <p:nvGraphicFramePr>
          <p:cNvPr id="5273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67" name="Line 7"/>
          <p:cNvSpPr>
            <a:spLocks noChangeShapeType="1"/>
          </p:cNvSpPr>
          <p:nvPr/>
        </p:nvSpPr>
        <p:spPr bwMode="auto">
          <a:xfrm flipV="1">
            <a:off x="3733800" y="3200400"/>
            <a:ext cx="0" cy="2057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68" name="Line 8"/>
          <p:cNvSpPr>
            <a:spLocks noChangeShapeType="1"/>
          </p:cNvSpPr>
          <p:nvPr/>
        </p:nvSpPr>
        <p:spPr bwMode="auto">
          <a:xfrm flipV="1">
            <a:off x="4191000" y="3200400"/>
            <a:ext cx="0" cy="2057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7371" name="Freeform 11"/>
          <p:cNvSpPr>
            <a:spLocks/>
          </p:cNvSpPr>
          <p:nvPr/>
        </p:nvSpPr>
        <p:spPr bwMode="auto">
          <a:xfrm>
            <a:off x="1524000" y="2743200"/>
            <a:ext cx="2209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72" name="Freeform 12"/>
          <p:cNvSpPr>
            <a:spLocks/>
          </p:cNvSpPr>
          <p:nvPr/>
        </p:nvSpPr>
        <p:spPr bwMode="auto">
          <a:xfrm flipH="1">
            <a:off x="4191000" y="2743200"/>
            <a:ext cx="2667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30CA20B4-53A9-EA4A-B23C-0F9702D0ACA8}" type="slidenum">
              <a:rPr lang="en-US"/>
              <a:pPr/>
              <a:t>31</a:t>
            </a:fld>
            <a:endParaRPr lang="en-US"/>
          </a:p>
        </p:txBody>
      </p:sp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72699" y="6135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NAFTA: What Happened - Mexico Real Wages Plummeted!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2438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4191000" y="2819400"/>
            <a:ext cx="0" cy="2438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1524000" y="2614613"/>
            <a:ext cx="2192338" cy="447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18" y="273"/>
              </a:cxn>
              <a:cxn ang="0">
                <a:pos x="1134" y="26"/>
              </a:cxn>
              <a:cxn ang="0">
                <a:pos x="1381" y="118"/>
              </a:cxn>
            </a:cxnLst>
            <a:rect l="0" t="0" r="r" b="b"/>
            <a:pathLst>
              <a:path w="1381" h="282">
                <a:moveTo>
                  <a:pt x="0" y="81"/>
                </a:moveTo>
                <a:cubicBezTo>
                  <a:pt x="15" y="161"/>
                  <a:pt x="29" y="282"/>
                  <a:pt x="218" y="273"/>
                </a:cubicBezTo>
                <a:cubicBezTo>
                  <a:pt x="407" y="264"/>
                  <a:pt x="940" y="52"/>
                  <a:pt x="1134" y="26"/>
                </a:cubicBezTo>
                <a:cubicBezTo>
                  <a:pt x="1328" y="0"/>
                  <a:pt x="1330" y="99"/>
                  <a:pt x="1381" y="11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4224338" y="2600325"/>
            <a:ext cx="2633662" cy="465138"/>
          </a:xfrm>
          <a:custGeom>
            <a:avLst/>
            <a:gdLst/>
            <a:ahLst/>
            <a:cxnLst>
              <a:cxn ang="0">
                <a:pos x="1659" y="90"/>
              </a:cxn>
              <a:cxn ang="0">
                <a:pos x="1396" y="282"/>
              </a:cxn>
              <a:cxn ang="0">
                <a:pos x="301" y="26"/>
              </a:cxn>
              <a:cxn ang="0">
                <a:pos x="0" y="127"/>
              </a:cxn>
            </a:cxnLst>
            <a:rect l="0" t="0" r="r" b="b"/>
            <a:pathLst>
              <a:path w="1659" h="293">
                <a:moveTo>
                  <a:pt x="1659" y="90"/>
                </a:moveTo>
                <a:cubicBezTo>
                  <a:pt x="1641" y="170"/>
                  <a:pt x="1622" y="293"/>
                  <a:pt x="1396" y="282"/>
                </a:cubicBezTo>
                <a:cubicBezTo>
                  <a:pt x="1170" y="271"/>
                  <a:pt x="534" y="52"/>
                  <a:pt x="301" y="26"/>
                </a:cubicBezTo>
                <a:cubicBezTo>
                  <a:pt x="68" y="0"/>
                  <a:pt x="63" y="106"/>
                  <a:pt x="0" y="127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0CC119D-5DE3-EE49-83CB-4A61C2E81597}" type="slidenum">
              <a:rPr lang="en-US"/>
              <a:pPr/>
              <a:t>32</a:t>
            </a:fld>
            <a:endParaRPr lang="en-US"/>
          </a:p>
        </p:txBody>
      </p:sp>
      <p:sp>
        <p:nvSpPr>
          <p:cNvPr id="5335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135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NAFTA: What Happened - US Unemployment:  No effect (or fell)</a:t>
            </a:r>
          </a:p>
        </p:txBody>
      </p:sp>
      <p:graphicFrame>
        <p:nvGraphicFramePr>
          <p:cNvPr id="533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hart" r:id="rId3" imgW="5537200" imgH="3238500" progId="Excel.Sheet.8">
                  <p:embed/>
                </p:oleObj>
              </mc:Choice>
              <mc:Fallback>
                <p:oleObj name="Chart" r:id="rId3" imgW="5537200" imgH="3238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3962400" y="2971800"/>
            <a:ext cx="0" cy="2514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V="1">
            <a:off x="4343400" y="2971800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3515" name="Freeform 11"/>
          <p:cNvSpPr>
            <a:spLocks/>
          </p:cNvSpPr>
          <p:nvPr/>
        </p:nvSpPr>
        <p:spPr bwMode="auto">
          <a:xfrm>
            <a:off x="1524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6" name="Freeform 12"/>
          <p:cNvSpPr>
            <a:spLocks/>
          </p:cNvSpPr>
          <p:nvPr/>
        </p:nvSpPr>
        <p:spPr bwMode="auto">
          <a:xfrm flipH="1">
            <a:off x="4343400" y="23622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17A4FF95-F514-3A4C-94FA-B1E8C065A09C}" type="slidenum">
              <a:rPr lang="en-US"/>
              <a:pPr/>
              <a:t>33</a:t>
            </a:fld>
            <a:endParaRPr lang="en-US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41701" y="6135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NAFTA: What Happened - US Trade:  Continued growth</a:t>
            </a:r>
          </a:p>
        </p:txBody>
      </p:sp>
      <p:graphicFrame>
        <p:nvGraphicFramePr>
          <p:cNvPr id="5355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hart" r:id="rId3" imgW="5537200" imgH="3327400" progId="Excel.Sheet.8">
                  <p:embed/>
                </p:oleObj>
              </mc:Choice>
              <mc:Fallback>
                <p:oleObj name="Chart" r:id="rId3" imgW="5537200" imgH="3327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9" name="Line 7"/>
          <p:cNvSpPr>
            <a:spLocks noChangeShapeType="1"/>
          </p:cNvSpPr>
          <p:nvPr/>
        </p:nvSpPr>
        <p:spPr bwMode="auto">
          <a:xfrm flipV="1">
            <a:off x="4114800" y="2971800"/>
            <a:ext cx="0" cy="2895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0" name="Line 8"/>
          <p:cNvSpPr>
            <a:spLocks noChangeShapeType="1"/>
          </p:cNvSpPr>
          <p:nvPr/>
        </p:nvSpPr>
        <p:spPr bwMode="auto">
          <a:xfrm flipV="1">
            <a:off x="4495800" y="2971800"/>
            <a:ext cx="0" cy="2895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1" name="Text Box 9"/>
          <p:cNvSpPr txBox="1">
            <a:spLocks noChangeArrowheads="1"/>
          </p:cNvSpPr>
          <p:nvPr/>
        </p:nvSpPr>
        <p:spPr bwMode="auto">
          <a:xfrm>
            <a:off x="9906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5562" name="Text Box 10"/>
          <p:cNvSpPr txBox="1">
            <a:spLocks noChangeArrowheads="1"/>
          </p:cNvSpPr>
          <p:nvPr/>
        </p:nvSpPr>
        <p:spPr bwMode="auto">
          <a:xfrm>
            <a:off x="64008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5563" name="Freeform 11"/>
          <p:cNvSpPr>
            <a:spLocks/>
          </p:cNvSpPr>
          <p:nvPr/>
        </p:nvSpPr>
        <p:spPr bwMode="auto">
          <a:xfrm>
            <a:off x="16764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4" name="Freeform 12"/>
          <p:cNvSpPr>
            <a:spLocks/>
          </p:cNvSpPr>
          <p:nvPr/>
        </p:nvSpPr>
        <p:spPr bwMode="auto">
          <a:xfrm flipH="1">
            <a:off x="44958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CF88A62-1AD6-424C-9BF8-852C9EA8FCA0}" type="slidenum">
              <a:rPr lang="en-US"/>
              <a:pPr/>
              <a:t>34</a:t>
            </a:fld>
            <a:endParaRPr lang="en-US"/>
          </a:p>
        </p:txBody>
      </p:sp>
      <p:sp>
        <p:nvSpPr>
          <p:cNvPr id="537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75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NAFTA: What Happened - US </a:t>
            </a:r>
            <a:br>
              <a:rPr lang="en-US" sz="4000"/>
            </a:br>
            <a:r>
              <a:rPr lang="en-US" sz="4000"/>
              <a:t>Real Wage:  No Change</a:t>
            </a:r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48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hart" r:id="rId3" imgW="5181600" imgH="2946400" progId="Excel.Sheet.8">
                  <p:embed/>
                </p:oleObj>
              </mc:Choice>
              <mc:Fallback>
                <p:oleObj name="Chart" r:id="rId3" imgW="5181600" imgH="2946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48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Line 7"/>
          <p:cNvSpPr>
            <a:spLocks noChangeShapeType="1"/>
          </p:cNvSpPr>
          <p:nvPr/>
        </p:nvSpPr>
        <p:spPr bwMode="auto">
          <a:xfrm flipV="1">
            <a:off x="42672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 flipV="1">
            <a:off x="46482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7611" name="Freeform 11"/>
          <p:cNvSpPr>
            <a:spLocks/>
          </p:cNvSpPr>
          <p:nvPr/>
        </p:nvSpPr>
        <p:spPr bwMode="auto">
          <a:xfrm>
            <a:off x="18288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 flipH="1">
            <a:off x="46482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9A4AA5C-7659-2448-871B-7DB4DA8B0947}" type="slidenum">
              <a:rPr lang="en-US"/>
              <a:pPr/>
              <a:t>35</a:t>
            </a:fld>
            <a:endParaRPr lang="en-US"/>
          </a:p>
        </p:txBody>
      </p:sp>
      <p:sp>
        <p:nvSpPr>
          <p:cNvPr id="541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72698" y="5825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NAFTA: What Happened </a:t>
            </a:r>
            <a:br>
              <a:rPr lang="en-US" sz="4000"/>
            </a:br>
            <a:r>
              <a:rPr lang="en-US" sz="3600"/>
              <a:t>Trade Grew, More </a:t>
            </a:r>
            <a:r>
              <a:rPr lang="en-US" sz="3600" u="sng"/>
              <a:t>To</a:t>
            </a:r>
            <a:r>
              <a:rPr lang="en-US" sz="3600"/>
              <a:t> US than </a:t>
            </a:r>
            <a:r>
              <a:rPr lang="en-US" sz="3600" u="sng"/>
              <a:t>From</a:t>
            </a:r>
          </a:p>
        </p:txBody>
      </p:sp>
      <p:graphicFrame>
        <p:nvGraphicFramePr>
          <p:cNvPr id="54170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71743"/>
              </p:ext>
            </p:extLst>
          </p:nvPr>
        </p:nvGraphicFramePr>
        <p:xfrm>
          <a:off x="914400" y="1587284"/>
          <a:ext cx="7267575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hart" r:id="rId3" imgW="4381500" imgH="2857500" progId="Excel.Sheet.8">
                  <p:embed/>
                </p:oleObj>
              </mc:Choice>
              <mc:Fallback>
                <p:oleObj name="Chart" r:id="rId3" imgW="4381500" imgH="2857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87284"/>
                        <a:ext cx="7267575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3" name="Line 7"/>
          <p:cNvSpPr>
            <a:spLocks noChangeShapeType="1"/>
          </p:cNvSpPr>
          <p:nvPr/>
        </p:nvSpPr>
        <p:spPr bwMode="auto">
          <a:xfrm flipV="1">
            <a:off x="3505200" y="25146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4" name="Line 8"/>
          <p:cNvSpPr>
            <a:spLocks noChangeShapeType="1"/>
          </p:cNvSpPr>
          <p:nvPr/>
        </p:nvSpPr>
        <p:spPr bwMode="auto">
          <a:xfrm flipV="1">
            <a:off x="3962400" y="25146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12954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41706" name="Text Box 10"/>
          <p:cNvSpPr txBox="1">
            <a:spLocks noChangeArrowheads="1"/>
          </p:cNvSpPr>
          <p:nvPr/>
        </p:nvSpPr>
        <p:spPr bwMode="auto">
          <a:xfrm>
            <a:off x="5867400" y="160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41707" name="Freeform 11"/>
          <p:cNvSpPr>
            <a:spLocks/>
          </p:cNvSpPr>
          <p:nvPr/>
        </p:nvSpPr>
        <p:spPr bwMode="auto">
          <a:xfrm>
            <a:off x="2057400" y="1981200"/>
            <a:ext cx="1447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8" name="Freeform 12"/>
          <p:cNvSpPr>
            <a:spLocks/>
          </p:cNvSpPr>
          <p:nvPr/>
        </p:nvSpPr>
        <p:spPr bwMode="auto">
          <a:xfrm flipH="1">
            <a:off x="3962400" y="1981200"/>
            <a:ext cx="28194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Trump Trade Policy:  </a:t>
            </a:r>
            <a:br>
              <a:rPr lang="en-US" dirty="0"/>
            </a:br>
            <a:r>
              <a:rPr lang="en-US" dirty="0" smtClean="0"/>
              <a:t>NAFTA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Threatened first to pull out of NAFTA</a:t>
            </a:r>
          </a:p>
          <a:p>
            <a:r>
              <a:rPr lang="en-US" dirty="0" smtClean="0"/>
              <a:t>Was persuaded to “renegotiate” instead</a:t>
            </a:r>
          </a:p>
          <a:p>
            <a:pPr lvl="1"/>
            <a:r>
              <a:rPr lang="en-US" dirty="0" smtClean="0"/>
              <a:t>By leaders of Canada and Mexico</a:t>
            </a:r>
          </a:p>
          <a:p>
            <a:pPr lvl="1"/>
            <a:r>
              <a:rPr lang="en-US" dirty="0" smtClean="0"/>
              <a:t>By US business interests</a:t>
            </a:r>
          </a:p>
          <a:p>
            <a:r>
              <a:rPr lang="en-US" dirty="0" smtClean="0"/>
              <a:t>Why?  Because NAFTA permitted supply chains to extend across borders.</a:t>
            </a:r>
          </a:p>
          <a:p>
            <a:r>
              <a:rPr lang="en-US" dirty="0" smtClean="0"/>
              <a:t>Trump seeks to use the threat to get a “better deal”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Trump Trade Policy:  </a:t>
            </a:r>
            <a:br>
              <a:rPr lang="en-US" dirty="0"/>
            </a:br>
            <a:r>
              <a:rPr lang="en-US" dirty="0" smtClean="0"/>
              <a:t>NAFTA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the better deal be?</a:t>
            </a:r>
          </a:p>
          <a:p>
            <a:pPr lvl="1"/>
            <a:r>
              <a:rPr lang="en-US" dirty="0" smtClean="0"/>
              <a:t>Tighter “rules of origin”</a:t>
            </a:r>
          </a:p>
          <a:p>
            <a:pPr lvl="1"/>
            <a:r>
              <a:rPr lang="en-US" dirty="0" smtClean="0"/>
              <a:t>Improved access to Canada for US dairy</a:t>
            </a:r>
          </a:p>
          <a:p>
            <a:pPr lvl="1"/>
            <a:r>
              <a:rPr lang="en-US" dirty="0" smtClean="0"/>
              <a:t>Revise Investor-State Dispute Settlement</a:t>
            </a:r>
          </a:p>
          <a:p>
            <a:pPr lvl="1"/>
            <a:r>
              <a:rPr lang="en-US" dirty="0" smtClean="0"/>
              <a:t>Drop Chapter 19, that arbitrates AD &amp; CVD</a:t>
            </a:r>
          </a:p>
          <a:p>
            <a:pPr lvl="1"/>
            <a:r>
              <a:rPr lang="en-US" dirty="0" smtClean="0"/>
              <a:t>Include “Buy American” for governments</a:t>
            </a:r>
          </a:p>
          <a:p>
            <a:pPr lvl="1"/>
            <a:r>
              <a:rPr lang="en-US" dirty="0" smtClean="0"/>
              <a:t>Prevent currency manipulation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Trump Trade Policy:  </a:t>
            </a:r>
            <a:br>
              <a:rPr lang="en-US" dirty="0"/>
            </a:br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that have come and gone</a:t>
            </a:r>
          </a:p>
          <a:p>
            <a:pPr lvl="1"/>
            <a:r>
              <a:rPr lang="en-US" dirty="0" smtClean="0"/>
              <a:t>Huge tariff on China</a:t>
            </a:r>
          </a:p>
          <a:p>
            <a:pPr lvl="2"/>
            <a:r>
              <a:rPr lang="en-US" dirty="0" smtClean="0"/>
              <a:t>Mentioned during campaign, but not since</a:t>
            </a:r>
          </a:p>
          <a:p>
            <a:pPr lvl="1"/>
            <a:r>
              <a:rPr lang="en-US" dirty="0" smtClean="0"/>
              <a:t>Border adjustment tax</a:t>
            </a:r>
          </a:p>
          <a:p>
            <a:pPr lvl="2"/>
            <a:r>
              <a:rPr lang="en-US" dirty="0" smtClean="0"/>
              <a:t>Resisted by US retailers</a:t>
            </a:r>
          </a:p>
          <a:p>
            <a:pPr lvl="1"/>
            <a:r>
              <a:rPr lang="en-US" dirty="0" smtClean="0"/>
              <a:t>Tariffs on imports of steel and aluminum</a:t>
            </a:r>
          </a:p>
          <a:p>
            <a:pPr lvl="2"/>
            <a:r>
              <a:rPr lang="en-US" dirty="0" smtClean="0"/>
              <a:t>Resisted by manufacturers that need these inputs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Trump Trade Policy:  </a:t>
            </a:r>
            <a:br>
              <a:rPr lang="en-US" dirty="0"/>
            </a:br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Korea-US FTA:  Pull out of that too, or renegotiate?  (Said yes, Sep 2; said no Sep 5)</a:t>
            </a:r>
          </a:p>
          <a:p>
            <a:r>
              <a:rPr lang="en-US" dirty="0" smtClean="0"/>
              <a:t>Case against China for violating US intellectual property rights</a:t>
            </a:r>
          </a:p>
          <a:p>
            <a:pPr lvl="1"/>
            <a:r>
              <a:rPr lang="en-US" dirty="0" smtClean="0"/>
              <a:t>Filed under Section 301 of US trade law</a:t>
            </a:r>
          </a:p>
          <a:p>
            <a:pPr lvl="1"/>
            <a:r>
              <a:rPr lang="en-US" dirty="0" smtClean="0"/>
              <a:t>Hasn’t been used for years, and likely illegal under WTO</a:t>
            </a:r>
          </a:p>
          <a:p>
            <a:r>
              <a:rPr lang="en-US" dirty="0" smtClean="0"/>
              <a:t>Actions on currency manipulation?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Trade Policy Past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International Rule of Law</a:t>
            </a:r>
          </a:p>
          <a:p>
            <a:pPr lvl="1"/>
            <a:r>
              <a:rPr lang="en-US" dirty="0" smtClean="0"/>
              <a:t>GATT/WTO agreed rules for uses of trade policies</a:t>
            </a:r>
          </a:p>
          <a:p>
            <a:pPr lvl="2"/>
            <a:r>
              <a:rPr lang="en-US" dirty="0" smtClean="0"/>
              <a:t>Enforced through sanctioned retaliation</a:t>
            </a:r>
          </a:p>
          <a:p>
            <a:pPr lvl="1"/>
            <a:r>
              <a:rPr lang="en-US" dirty="0" smtClean="0"/>
              <a:t>Rules permitted “trade remedies,” but constrained their use</a:t>
            </a:r>
          </a:p>
          <a:p>
            <a:pPr lvl="2"/>
            <a:r>
              <a:rPr lang="en-US" dirty="0" smtClean="0"/>
              <a:t>Safeguards tariffs</a:t>
            </a:r>
          </a:p>
          <a:p>
            <a:pPr lvl="2"/>
            <a:r>
              <a:rPr lang="en-US" dirty="0" smtClean="0"/>
              <a:t>Anti-dumping duties</a:t>
            </a:r>
          </a:p>
          <a:p>
            <a:pPr lvl="2"/>
            <a:r>
              <a:rPr lang="en-US" dirty="0" smtClean="0"/>
              <a:t>Countervailing duties (against subsidies)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very hard to know what US trade policy will be under Trump</a:t>
            </a:r>
          </a:p>
          <a:p>
            <a:pPr lvl="1"/>
            <a:r>
              <a:rPr lang="en-US" dirty="0" smtClean="0"/>
              <a:t>At his most extreme, he threatens</a:t>
            </a:r>
          </a:p>
          <a:p>
            <a:pPr lvl="2"/>
            <a:r>
              <a:rPr lang="en-US" dirty="0" smtClean="0"/>
              <a:t>Greatly increased protectionism</a:t>
            </a:r>
          </a:p>
          <a:p>
            <a:pPr lvl="2"/>
            <a:r>
              <a:rPr lang="en-US" dirty="0" smtClean="0"/>
              <a:t>Trade war</a:t>
            </a:r>
          </a:p>
          <a:p>
            <a:pPr lvl="2"/>
            <a:r>
              <a:rPr lang="en-US" dirty="0" smtClean="0"/>
              <a:t>Extreme economic harm to US</a:t>
            </a:r>
          </a:p>
          <a:p>
            <a:pPr lvl="1"/>
            <a:r>
              <a:rPr lang="en-US" dirty="0" smtClean="0"/>
              <a:t>His actions so far have mostly been far more mild and conventional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Trade Policy Past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trade agreements</a:t>
            </a:r>
          </a:p>
          <a:p>
            <a:pPr lvl="1"/>
            <a:r>
              <a:rPr lang="en-US" dirty="0" smtClean="0"/>
              <a:t>EU was pioneer with customs union</a:t>
            </a:r>
          </a:p>
          <a:p>
            <a:pPr lvl="2"/>
            <a:r>
              <a:rPr lang="en-US" dirty="0" smtClean="0"/>
              <a:t>6-country EEC grew to 28-country EU (soon 27)</a:t>
            </a:r>
          </a:p>
          <a:p>
            <a:pPr lvl="1"/>
            <a:r>
              <a:rPr lang="en-US" dirty="0" smtClean="0"/>
              <a:t>US resisted, but then negotiated</a:t>
            </a:r>
          </a:p>
          <a:p>
            <a:pPr lvl="2"/>
            <a:r>
              <a:rPr lang="en-US" dirty="0" smtClean="0"/>
              <a:t>US-Canada FTA 1989</a:t>
            </a:r>
          </a:p>
          <a:p>
            <a:pPr lvl="2"/>
            <a:r>
              <a:rPr lang="en-US" dirty="0" smtClean="0"/>
              <a:t>NAFTA 1994</a:t>
            </a:r>
          </a:p>
          <a:p>
            <a:pPr lvl="1"/>
            <a:r>
              <a:rPr lang="en-US" dirty="0" smtClean="0"/>
              <a:t>Many others followed, mostly with FTAs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231"/>
            <a:ext cx="9144000" cy="5867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963" y="154983"/>
            <a:ext cx="266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FTAs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2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690643"/>
            <a:ext cx="8013700" cy="560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628650"/>
            <a:ext cx="8013700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62" y="154983"/>
            <a:ext cx="3115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US GDP &amp; Trade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9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" y="683540"/>
            <a:ext cx="7988300" cy="567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963" y="154983"/>
            <a:ext cx="266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US Tariffs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384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96" y="1140309"/>
            <a:ext cx="7366000" cy="532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982" y="154983"/>
            <a:ext cx="3223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 </a:t>
            </a:r>
            <a:r>
              <a:rPr lang="en-US" sz="3200" smtClean="0"/>
              <a:t>Manufacturing Employment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6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11788</TotalTime>
  <Words>1202</Words>
  <Application>Microsoft Macintosh PowerPoint</Application>
  <PresentationFormat>On-screen Show (4:3)</PresentationFormat>
  <Paragraphs>283</Paragraphs>
  <Slides>40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Cambria</vt:lpstr>
      <vt:lpstr>Arial</vt:lpstr>
      <vt:lpstr>Office Theme</vt:lpstr>
      <vt:lpstr>Chart</vt:lpstr>
      <vt:lpstr>What should be the future direction of United States trade policy? </vt:lpstr>
      <vt:lpstr>Outline</vt:lpstr>
      <vt:lpstr>US Trade Policy Past</vt:lpstr>
      <vt:lpstr>US Trade Policy Past</vt:lpstr>
      <vt:lpstr>US Trade Policy Past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Trade Policy Future:   Without Trump</vt:lpstr>
      <vt:lpstr>US Trade Policy Future:   Without Trump</vt:lpstr>
      <vt:lpstr>US Trade Policy Future:   Without Trump</vt:lpstr>
      <vt:lpstr>US Trade Policy Future:   Without Trump</vt:lpstr>
      <vt:lpstr>Trump Trade Policy:   Trade Deficits</vt:lpstr>
      <vt:lpstr>Trump Trade Policy:   Trade Deficits</vt:lpstr>
      <vt:lpstr>Trump Trade Policy:   Trade Deficits</vt:lpstr>
      <vt:lpstr>Trump Trade Policy:   NAFTA</vt:lpstr>
      <vt:lpstr>NAFTA – What Happened </vt:lpstr>
      <vt:lpstr>NAFTA: What Happened - Mexico Reserves Dropped at Once</vt:lpstr>
      <vt:lpstr>NAFTA: What Happened - Mexico  GDP Fell after Peso Crisis</vt:lpstr>
      <vt:lpstr>NAFTA: What Happened - Mexico  Imports Fell after Crisis</vt:lpstr>
      <vt:lpstr>NAFTA: What Happened - Mexico  Wages Fell after Crisis</vt:lpstr>
      <vt:lpstr>NAFTA: What Happened - Mexico Real Wages Plummeted!</vt:lpstr>
      <vt:lpstr>NAFTA: What Happened - US Unemployment:  No effect (or fell)</vt:lpstr>
      <vt:lpstr>NAFTA: What Happened - US Trade:  Continued growth</vt:lpstr>
      <vt:lpstr>NAFTA: What Happened - US  Real Wage:  No Change</vt:lpstr>
      <vt:lpstr>NAFTA: What Happened  Trade Grew, More To US than From</vt:lpstr>
      <vt:lpstr>Trump Trade Policy:   NAFTA</vt:lpstr>
      <vt:lpstr>Trump Trade Policy:   NAFTA</vt:lpstr>
      <vt:lpstr>Trump Trade Policy:   Other Issues</vt:lpstr>
      <vt:lpstr>Trump Trade Policy:   Other Issues</vt:lpstr>
      <vt:lpstr>Conclusions?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Katie Talik</dc:creator>
  <cp:lastModifiedBy>Microsoft Office User</cp:lastModifiedBy>
  <cp:revision>85</cp:revision>
  <dcterms:created xsi:type="dcterms:W3CDTF">2012-05-22T13:39:22Z</dcterms:created>
  <dcterms:modified xsi:type="dcterms:W3CDTF">2017-09-06T20:34:53Z</dcterms:modified>
</cp:coreProperties>
</file>